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4" r:id="rId7"/>
    <p:sldId id="265" r:id="rId8"/>
    <p:sldId id="261" r:id="rId9"/>
    <p:sldId id="262" r:id="rId10"/>
    <p:sldId id="263"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Prata" panose="020B0604020202020204" charset="0"/>
      <p:regular r:id="rId17"/>
    </p:embeddedFont>
    <p:embeddedFont>
      <p:font typeface="Raleway" pitchFamily="2"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626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74294"/>
            <a:ext cx="7556421" cy="2126337"/>
          </a:xfrm>
          <a:prstGeom prst="rect">
            <a:avLst/>
          </a:prstGeom>
          <a:noFill/>
          <a:ln/>
        </p:spPr>
        <p:txBody>
          <a:bodyPr wrap="square" lIns="0" tIns="0" rIns="0" bIns="0" rtlCol="0" anchor="t"/>
          <a:lstStyle/>
          <a:p>
            <a:pPr marL="0" indent="0" algn="ctr">
              <a:lnSpc>
                <a:spcPts val="5550"/>
              </a:lnSpc>
              <a:buNone/>
            </a:pPr>
            <a:r>
              <a:rPr lang="en-US" sz="4450" dirty="0">
                <a:solidFill>
                  <a:srgbClr val="F2E782"/>
                </a:solidFill>
                <a:latin typeface="Prata" pitchFamily="34" charset="0"/>
                <a:ea typeface="Prata" pitchFamily="34" charset="-122"/>
                <a:cs typeface="Prata" pitchFamily="34" charset="-120"/>
              </a:rPr>
              <a:t>Garbage Image Classification using Computer Vision</a:t>
            </a:r>
            <a:endParaRPr lang="en-US" sz="4450" dirty="0"/>
          </a:p>
        </p:txBody>
      </p:sp>
      <p:sp>
        <p:nvSpPr>
          <p:cNvPr id="4" name="Text 1"/>
          <p:cNvSpPr/>
          <p:nvPr/>
        </p:nvSpPr>
        <p:spPr>
          <a:xfrm>
            <a:off x="6280190" y="4440793"/>
            <a:ext cx="7556421" cy="1814513"/>
          </a:xfrm>
          <a:prstGeom prst="rect">
            <a:avLst/>
          </a:prstGeom>
          <a:noFill/>
          <a:ln/>
        </p:spPr>
        <p:txBody>
          <a:bodyPr wrap="squar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This project automates the classification of waste materials into categories like plastic, paper, metal, and organic, utilising advanced deep learning and computer vision techniques. Our core objective is to improve the precision and efficiency of waste sorting, contributing significantly to sustainable waste management initiatives.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5553" y="483632"/>
            <a:ext cx="13399294" cy="1099185"/>
          </a:xfrm>
          <a:prstGeom prst="rect">
            <a:avLst/>
          </a:prstGeom>
          <a:noFill/>
          <a:ln/>
        </p:spPr>
        <p:txBody>
          <a:bodyPr wrap="square" lIns="0" tIns="0" rIns="0" bIns="0" rtlCol="0" anchor="t"/>
          <a:lstStyle/>
          <a:p>
            <a:pPr marL="0" indent="0" algn="ctr">
              <a:lnSpc>
                <a:spcPts val="4300"/>
              </a:lnSpc>
              <a:buNone/>
            </a:pPr>
            <a:r>
              <a:rPr lang="en-US" sz="3450" dirty="0">
                <a:solidFill>
                  <a:srgbClr val="F2E782"/>
                </a:solidFill>
                <a:latin typeface="Prata" pitchFamily="34" charset="0"/>
                <a:ea typeface="Prata" pitchFamily="34" charset="-122"/>
                <a:cs typeface="Prata" pitchFamily="34" charset="-120"/>
              </a:rPr>
              <a:t>Impactful Outcome: AI-Powered Waste Sorting for a Sustainable Future</a:t>
            </a:r>
            <a:endParaRPr lang="en-US" sz="3450" dirty="0"/>
          </a:p>
        </p:txBody>
      </p:sp>
      <p:sp>
        <p:nvSpPr>
          <p:cNvPr id="3" name="Text 1"/>
          <p:cNvSpPr/>
          <p:nvPr/>
        </p:nvSpPr>
        <p:spPr>
          <a:xfrm>
            <a:off x="615553" y="2004893"/>
            <a:ext cx="6485096" cy="844034"/>
          </a:xfrm>
          <a:prstGeom prst="rect">
            <a:avLst/>
          </a:prstGeom>
          <a:noFill/>
          <a:ln/>
        </p:spPr>
        <p:txBody>
          <a:bodyPr wrap="square" lIns="0" tIns="0" rIns="0" bIns="0" rtlCol="0" anchor="t"/>
          <a:lstStyle/>
          <a:p>
            <a:pPr marL="0" indent="0" algn="l">
              <a:lnSpc>
                <a:spcPts val="2200"/>
              </a:lnSpc>
              <a:buNone/>
            </a:pPr>
            <a:r>
              <a:rPr lang="en-US" sz="1350" dirty="0">
                <a:solidFill>
                  <a:srgbClr val="CFCBBF"/>
                </a:solidFill>
                <a:latin typeface="Raleway" pitchFamily="34" charset="0"/>
                <a:ea typeface="Raleway" pitchFamily="34" charset="-122"/>
                <a:cs typeface="Raleway" pitchFamily="34" charset="-120"/>
              </a:rPr>
              <a:t>This project successfully delivers an innovative, AI-powered system capable of accurately classifying garbage images in real-time. Accessible via an intuitive web interface, it showcases the tangible application of deep learning.</a:t>
            </a:r>
            <a:endParaRPr lang="en-US" sz="1350" dirty="0"/>
          </a:p>
        </p:txBody>
      </p:sp>
      <p:sp>
        <p:nvSpPr>
          <p:cNvPr id="4" name="Text 2"/>
          <p:cNvSpPr/>
          <p:nvPr/>
        </p:nvSpPr>
        <p:spPr>
          <a:xfrm>
            <a:off x="879396" y="3046809"/>
            <a:ext cx="6221254" cy="562689"/>
          </a:xfrm>
          <a:prstGeom prst="rect">
            <a:avLst/>
          </a:prstGeom>
          <a:noFill/>
          <a:ln/>
        </p:spPr>
        <p:txBody>
          <a:bodyPr wrap="square" lIns="0" tIns="0" rIns="0" bIns="0" rtlCol="0" anchor="t"/>
          <a:lstStyle/>
          <a:p>
            <a:pPr marL="0" indent="0" algn="l">
              <a:lnSpc>
                <a:spcPts val="2200"/>
              </a:lnSpc>
              <a:buNone/>
            </a:pPr>
            <a:r>
              <a:rPr lang="en-US" sz="1350" dirty="0">
                <a:solidFill>
                  <a:srgbClr val="CFCBBF"/>
                </a:solidFill>
                <a:latin typeface="Raleway" pitchFamily="34" charset="0"/>
                <a:ea typeface="Raleway" pitchFamily="34" charset="-122"/>
                <a:cs typeface="Raleway" pitchFamily="34" charset="-120"/>
              </a:rPr>
              <a:t>Ultimately, this solution is a significant step towards fostering </a:t>
            </a:r>
            <a:r>
              <a:rPr lang="en-US" sz="1350" dirty="0">
                <a:solidFill>
                  <a:srgbClr val="5CC97B"/>
                </a:solidFill>
                <a:latin typeface="Raleway" pitchFamily="34" charset="0"/>
                <a:ea typeface="Raleway" pitchFamily="34" charset="-122"/>
                <a:cs typeface="Raleway" pitchFamily="34" charset="-120"/>
              </a:rPr>
              <a:t>environmental sustainability</a:t>
            </a:r>
            <a:r>
              <a:rPr lang="en-US" sz="1350" dirty="0">
                <a:solidFill>
                  <a:srgbClr val="CFCBBF"/>
                </a:solidFill>
                <a:latin typeface="Raleway" pitchFamily="34" charset="0"/>
                <a:ea typeface="Raleway" pitchFamily="34" charset="-122"/>
                <a:cs typeface="Raleway" pitchFamily="34" charset="-120"/>
              </a:rPr>
              <a:t> and advancing </a:t>
            </a:r>
            <a:r>
              <a:rPr lang="en-US" sz="1350" dirty="0">
                <a:solidFill>
                  <a:srgbClr val="5CC97B"/>
                </a:solidFill>
                <a:latin typeface="Raleway" pitchFamily="34" charset="0"/>
                <a:ea typeface="Raleway" pitchFamily="34" charset="-122"/>
                <a:cs typeface="Raleway" pitchFamily="34" charset="-120"/>
              </a:rPr>
              <a:t>smart waste management</a:t>
            </a:r>
            <a:r>
              <a:rPr lang="en-US" sz="1350" dirty="0">
                <a:solidFill>
                  <a:srgbClr val="CFCBBF"/>
                </a:solidFill>
                <a:latin typeface="Raleway" pitchFamily="34" charset="0"/>
                <a:ea typeface="Raleway" pitchFamily="34" charset="-122"/>
                <a:cs typeface="Raleway" pitchFamily="34" charset="-120"/>
              </a:rPr>
              <a:t> practices globally.</a:t>
            </a:r>
            <a:endParaRPr lang="en-US" sz="1350" dirty="0"/>
          </a:p>
        </p:txBody>
      </p:sp>
      <p:sp>
        <p:nvSpPr>
          <p:cNvPr id="5" name="Shape 3"/>
          <p:cNvSpPr/>
          <p:nvPr/>
        </p:nvSpPr>
        <p:spPr>
          <a:xfrm>
            <a:off x="615553" y="3046809"/>
            <a:ext cx="22860" cy="562689"/>
          </a:xfrm>
          <a:prstGeom prst="rect">
            <a:avLst/>
          </a:prstGeom>
          <a:solidFill>
            <a:srgbClr val="EEE27D"/>
          </a:solidFill>
          <a:ln/>
        </p:spPr>
      </p:sp>
      <p:pic>
        <p:nvPicPr>
          <p:cNvPr id="6" name="Image 0" descr="preencoded.png"/>
          <p:cNvPicPr>
            <a:picLocks noChangeAspect="1"/>
          </p:cNvPicPr>
          <p:nvPr/>
        </p:nvPicPr>
        <p:blipFill>
          <a:blip r:embed="rId3"/>
          <a:stretch>
            <a:fillRect/>
          </a:stretch>
        </p:blipFill>
        <p:spPr>
          <a:xfrm>
            <a:off x="7537371" y="2044541"/>
            <a:ext cx="6485096" cy="64850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66155"/>
            <a:ext cx="9558218" cy="566976"/>
          </a:xfrm>
          <a:prstGeom prst="rect">
            <a:avLst/>
          </a:prstGeom>
          <a:noFill/>
          <a:ln/>
        </p:spPr>
        <p:txBody>
          <a:bodyPr wrap="none" lIns="0" tIns="0" rIns="0" bIns="0" rtlCol="0" anchor="t"/>
          <a:lstStyle/>
          <a:p>
            <a:pPr marL="0" indent="0" algn="l">
              <a:lnSpc>
                <a:spcPts val="4450"/>
              </a:lnSpc>
              <a:buNone/>
            </a:pPr>
            <a:r>
              <a:rPr lang="en-US" sz="3550" dirty="0">
                <a:solidFill>
                  <a:srgbClr val="F2E782"/>
                </a:solidFill>
                <a:latin typeface="Prata" pitchFamily="34" charset="0"/>
                <a:ea typeface="Prata" pitchFamily="34" charset="-122"/>
                <a:cs typeface="Prata" pitchFamily="34" charset="-120"/>
              </a:rPr>
              <a:t>Comprehensive Dataset for Robust Training</a:t>
            </a:r>
            <a:endParaRPr lang="en-US" sz="3550" dirty="0"/>
          </a:p>
        </p:txBody>
      </p:sp>
      <p:sp>
        <p:nvSpPr>
          <p:cNvPr id="3" name="Text 1"/>
          <p:cNvSpPr/>
          <p:nvPr/>
        </p:nvSpPr>
        <p:spPr>
          <a:xfrm>
            <a:off x="793790" y="1692354"/>
            <a:ext cx="6924437" cy="1814513"/>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Our dataset is meticulously curated from a bespoke folder hosted on Google Drive. It comprises a diverse collection of labelled images, categorised into ten distinct waste classes: battery, biological, cardboard, clothes, glass, metal, paper, plastic, shoes, and general refuse.</a:t>
            </a:r>
            <a:endParaRPr lang="en-US" sz="1750" dirty="0"/>
          </a:p>
        </p:txBody>
      </p:sp>
      <p:sp>
        <p:nvSpPr>
          <p:cNvPr id="4" name="Text 2"/>
          <p:cNvSpPr/>
          <p:nvPr/>
        </p:nvSpPr>
        <p:spPr>
          <a:xfrm>
            <a:off x="793790" y="3710940"/>
            <a:ext cx="6924437"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Images undergo rigorous preprocessing, including resizing and normalisation, to ensure consistency and optimal model performance.</a:t>
            </a:r>
            <a:endParaRPr lang="en-US" sz="1750" dirty="0"/>
          </a:p>
        </p:txBody>
      </p:sp>
      <p:sp>
        <p:nvSpPr>
          <p:cNvPr id="5" name="Text 3"/>
          <p:cNvSpPr/>
          <p:nvPr/>
        </p:nvSpPr>
        <p:spPr>
          <a:xfrm>
            <a:off x="793790" y="4878943"/>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The dataset is strategically split, with 80% allocated for training and the remaining 20% reserved for validation.</a:t>
            </a:r>
            <a:endParaRPr lang="en-US" sz="1750" dirty="0"/>
          </a:p>
        </p:txBody>
      </p:sp>
      <p:sp>
        <p:nvSpPr>
          <p:cNvPr id="6" name="Text 4"/>
          <p:cNvSpPr/>
          <p:nvPr/>
        </p:nvSpPr>
        <p:spPr>
          <a:xfrm>
            <a:off x="793790" y="5684044"/>
            <a:ext cx="6924437"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To mitigate class imbalance and enhance model generalisation, comprehensive augmentation techniques are applied during training.</a:t>
            </a:r>
            <a:endParaRPr lang="en-US" sz="1750" dirty="0"/>
          </a:p>
        </p:txBody>
      </p:sp>
      <p:pic>
        <p:nvPicPr>
          <p:cNvPr id="7" name="Image 0" descr="preencoded.png"/>
          <p:cNvPicPr>
            <a:picLocks noChangeAspect="1"/>
          </p:cNvPicPr>
          <p:nvPr/>
        </p:nvPicPr>
        <p:blipFill>
          <a:blip r:embed="rId3"/>
          <a:stretch>
            <a:fillRect/>
          </a:stretch>
        </p:blipFill>
        <p:spPr>
          <a:xfrm>
            <a:off x="8279249" y="1743432"/>
            <a:ext cx="5564862" cy="55648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109549" y="1458754"/>
            <a:ext cx="10411301" cy="566976"/>
          </a:xfrm>
          <a:prstGeom prst="rect">
            <a:avLst/>
          </a:prstGeom>
          <a:noFill/>
          <a:ln/>
        </p:spPr>
        <p:txBody>
          <a:bodyPr wrap="none" lIns="0" tIns="0" rIns="0" bIns="0" rtlCol="0" anchor="t"/>
          <a:lstStyle/>
          <a:p>
            <a:pPr marL="0" indent="0" algn="ctr">
              <a:lnSpc>
                <a:spcPts val="4450"/>
              </a:lnSpc>
              <a:buNone/>
            </a:pPr>
            <a:r>
              <a:rPr lang="en-US" sz="3550" dirty="0">
                <a:solidFill>
                  <a:srgbClr val="F2E782"/>
                </a:solidFill>
                <a:latin typeface="Prata" pitchFamily="34" charset="0"/>
                <a:ea typeface="Prata" pitchFamily="34" charset="-122"/>
                <a:cs typeface="Prata" pitchFamily="34" charset="-120"/>
              </a:rPr>
              <a:t>Sophisticated Deep Learning Models Employed</a:t>
            </a:r>
            <a:endParaRPr lang="en-US" sz="3550" dirty="0"/>
          </a:p>
        </p:txBody>
      </p:sp>
      <p:sp>
        <p:nvSpPr>
          <p:cNvPr id="3" name="Text 1"/>
          <p:cNvSpPr/>
          <p:nvPr/>
        </p:nvSpPr>
        <p:spPr>
          <a:xfrm>
            <a:off x="793790" y="2479358"/>
            <a:ext cx="13042821" cy="725805"/>
          </a:xfrm>
          <a:prstGeom prst="rect">
            <a:avLst/>
          </a:prstGeom>
          <a:noFill/>
          <a:ln/>
        </p:spPr>
        <p:txBody>
          <a:bodyPr wrap="square" lIns="0" tIns="0" rIns="0" bIns="0" rtlCol="0" anchor="t"/>
          <a:lstStyle/>
          <a:p>
            <a:pPr marL="0" indent="0" algn="ctr">
              <a:lnSpc>
                <a:spcPts val="2850"/>
              </a:lnSpc>
              <a:buNone/>
            </a:pPr>
            <a:r>
              <a:rPr lang="en-US" sz="1750" dirty="0">
                <a:solidFill>
                  <a:srgbClr val="CFCBBF"/>
                </a:solidFill>
                <a:latin typeface="Raleway" pitchFamily="34" charset="0"/>
                <a:ea typeface="Raleway" pitchFamily="34" charset="-122"/>
                <a:cs typeface="Raleway" pitchFamily="34" charset="-120"/>
              </a:rPr>
              <a:t>We have harnessed the power of two distinct deep learning architectures, each tailored for effective waste classification, demonstrating versatility and performance.</a:t>
            </a:r>
            <a:endParaRPr lang="en-US" sz="1750" dirty="0"/>
          </a:p>
        </p:txBody>
      </p:sp>
      <p:sp>
        <p:nvSpPr>
          <p:cNvPr id="9" name="Shape 5"/>
          <p:cNvSpPr/>
          <p:nvPr/>
        </p:nvSpPr>
        <p:spPr>
          <a:xfrm>
            <a:off x="1672709" y="3835956"/>
            <a:ext cx="4196358" cy="3310533"/>
          </a:xfrm>
          <a:prstGeom prst="roundRect">
            <a:avLst>
              <a:gd name="adj" fmla="val 1028"/>
            </a:avLst>
          </a:prstGeom>
          <a:solidFill>
            <a:srgbClr val="3A3B3C"/>
          </a:solidFill>
          <a:ln/>
        </p:spPr>
      </p:sp>
      <p:pic>
        <p:nvPicPr>
          <p:cNvPr id="10" name="Image 2" descr="preencoded.png"/>
          <p:cNvPicPr>
            <a:picLocks noChangeAspect="1"/>
          </p:cNvPicPr>
          <p:nvPr/>
        </p:nvPicPr>
        <p:blipFill>
          <a:blip r:embed="rId3"/>
          <a:stretch>
            <a:fillRect/>
          </a:stretch>
        </p:blipFill>
        <p:spPr>
          <a:xfrm>
            <a:off x="1899523" y="4062771"/>
            <a:ext cx="680442" cy="680442"/>
          </a:xfrm>
          <a:prstGeom prst="rect">
            <a:avLst/>
          </a:prstGeom>
        </p:spPr>
      </p:pic>
      <p:pic>
        <p:nvPicPr>
          <p:cNvPr id="11" name="Image 3" descr="preencoded.png"/>
          <p:cNvPicPr>
            <a:picLocks noChangeAspect="1"/>
          </p:cNvPicPr>
          <p:nvPr/>
        </p:nvPicPr>
        <p:blipFill>
          <a:blip r:embed="rId4"/>
          <a:stretch>
            <a:fillRect/>
          </a:stretch>
        </p:blipFill>
        <p:spPr>
          <a:xfrm>
            <a:off x="2086689" y="4211599"/>
            <a:ext cx="306110" cy="382667"/>
          </a:xfrm>
          <a:prstGeom prst="rect">
            <a:avLst/>
          </a:prstGeom>
        </p:spPr>
      </p:pic>
      <p:sp>
        <p:nvSpPr>
          <p:cNvPr id="12" name="Text 6"/>
          <p:cNvSpPr/>
          <p:nvPr/>
        </p:nvSpPr>
        <p:spPr>
          <a:xfrm>
            <a:off x="1899523" y="4970027"/>
            <a:ext cx="2857500"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MobileNetV2 (Keras)</a:t>
            </a:r>
            <a:endParaRPr lang="en-US" sz="2200" dirty="0"/>
          </a:p>
        </p:txBody>
      </p:sp>
      <p:sp>
        <p:nvSpPr>
          <p:cNvPr id="13" name="Text 7"/>
          <p:cNvSpPr/>
          <p:nvPr/>
        </p:nvSpPr>
        <p:spPr>
          <a:xfrm>
            <a:off x="1899523" y="5460445"/>
            <a:ext cx="3742730" cy="109632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Lightweight, pre-trained via transfer learning. Fine-tuned on our dataset using Keras </a:t>
            </a:r>
            <a:r>
              <a:rPr lang="en-US" sz="1750" dirty="0">
                <a:solidFill>
                  <a:srgbClr val="CFCBBF"/>
                </a:solidFill>
                <a:highlight>
                  <a:srgbClr val="28292A"/>
                </a:highlight>
                <a:latin typeface="Consolas" pitchFamily="34" charset="0"/>
                <a:ea typeface="Consolas" pitchFamily="34" charset="-122"/>
                <a:cs typeface="Consolas" pitchFamily="34" charset="-120"/>
              </a:rPr>
              <a:t>ImageDataGenerator</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14" name="Shape 8"/>
          <p:cNvSpPr/>
          <p:nvPr/>
        </p:nvSpPr>
        <p:spPr>
          <a:xfrm>
            <a:off x="8761335" y="3835955"/>
            <a:ext cx="4196358" cy="3310533"/>
          </a:xfrm>
          <a:prstGeom prst="roundRect">
            <a:avLst>
              <a:gd name="adj" fmla="val 1028"/>
            </a:avLst>
          </a:prstGeom>
          <a:solidFill>
            <a:srgbClr val="3A3B3C"/>
          </a:solidFill>
          <a:ln/>
        </p:spPr>
      </p:sp>
      <p:pic>
        <p:nvPicPr>
          <p:cNvPr id="15" name="Image 4" descr="preencoded.png"/>
          <p:cNvPicPr>
            <a:picLocks noChangeAspect="1"/>
          </p:cNvPicPr>
          <p:nvPr/>
        </p:nvPicPr>
        <p:blipFill>
          <a:blip r:embed="rId5"/>
          <a:stretch>
            <a:fillRect/>
          </a:stretch>
        </p:blipFill>
        <p:spPr>
          <a:xfrm>
            <a:off x="8988150" y="4062770"/>
            <a:ext cx="680442" cy="680442"/>
          </a:xfrm>
          <a:prstGeom prst="rect">
            <a:avLst/>
          </a:prstGeom>
        </p:spPr>
      </p:pic>
      <p:pic>
        <p:nvPicPr>
          <p:cNvPr id="16" name="Image 5" descr="preencoded.png"/>
          <p:cNvPicPr>
            <a:picLocks noChangeAspect="1"/>
          </p:cNvPicPr>
          <p:nvPr/>
        </p:nvPicPr>
        <p:blipFill>
          <a:blip r:embed="rId6"/>
          <a:stretch>
            <a:fillRect/>
          </a:stretch>
        </p:blipFill>
        <p:spPr>
          <a:xfrm>
            <a:off x="9175316" y="4211598"/>
            <a:ext cx="306110" cy="382667"/>
          </a:xfrm>
          <a:prstGeom prst="rect">
            <a:avLst/>
          </a:prstGeom>
        </p:spPr>
      </p:pic>
      <p:sp>
        <p:nvSpPr>
          <p:cNvPr id="17" name="Text 9"/>
          <p:cNvSpPr/>
          <p:nvPr/>
        </p:nvSpPr>
        <p:spPr>
          <a:xfrm>
            <a:off x="8988150" y="4970026"/>
            <a:ext cx="3090743"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EfficientNetB0 (Keras)</a:t>
            </a:r>
            <a:endParaRPr lang="en-US" sz="2200" dirty="0"/>
          </a:p>
        </p:txBody>
      </p:sp>
      <p:sp>
        <p:nvSpPr>
          <p:cNvPr id="18" name="Text 10"/>
          <p:cNvSpPr/>
          <p:nvPr/>
        </p:nvSpPr>
        <p:spPr>
          <a:xfrm>
            <a:off x="8988150" y="5460444"/>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State-of-the-art pre-trained model, balancing high accuracy with fewer parameters. Trained and validated identically to MobileNetV2.</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23849"/>
          </a:xfrm>
          <a:prstGeom prst="rect">
            <a:avLst/>
          </a:prstGeom>
        </p:spPr>
      </p:pic>
      <p:sp>
        <p:nvSpPr>
          <p:cNvPr id="3" name="Text 0"/>
          <p:cNvSpPr/>
          <p:nvPr/>
        </p:nvSpPr>
        <p:spPr>
          <a:xfrm>
            <a:off x="622697" y="2713077"/>
            <a:ext cx="8019931" cy="444818"/>
          </a:xfrm>
          <a:prstGeom prst="rect">
            <a:avLst/>
          </a:prstGeom>
          <a:noFill/>
          <a:ln/>
        </p:spPr>
        <p:txBody>
          <a:bodyPr wrap="none" lIns="0" tIns="0" rIns="0" bIns="0" rtlCol="0" anchor="t"/>
          <a:lstStyle/>
          <a:p>
            <a:pPr marL="0" indent="0" algn="l">
              <a:lnSpc>
                <a:spcPts val="3500"/>
              </a:lnSpc>
              <a:buNone/>
            </a:pPr>
            <a:r>
              <a:rPr lang="en-US" sz="2800" dirty="0">
                <a:solidFill>
                  <a:srgbClr val="F2E782"/>
                </a:solidFill>
                <a:latin typeface="Prata" pitchFamily="34" charset="0"/>
                <a:ea typeface="Prata" pitchFamily="34" charset="-122"/>
                <a:cs typeface="Prata" pitchFamily="34" charset="-120"/>
              </a:rPr>
              <a:t>Rigorous Training and Performance Evaluation</a:t>
            </a:r>
            <a:endParaRPr lang="en-US" sz="2800" dirty="0"/>
          </a:p>
        </p:txBody>
      </p:sp>
      <p:sp>
        <p:nvSpPr>
          <p:cNvPr id="4" name="Text 1"/>
          <p:cNvSpPr/>
          <p:nvPr/>
        </p:nvSpPr>
        <p:spPr>
          <a:xfrm>
            <a:off x="622697" y="3358039"/>
            <a:ext cx="13385006" cy="284559"/>
          </a:xfrm>
          <a:prstGeom prst="rect">
            <a:avLst/>
          </a:prstGeom>
          <a:noFill/>
          <a:ln/>
        </p:spPr>
        <p:txBody>
          <a:bodyPr wrap="none" lIns="0" tIns="0" rIns="0" bIns="0" rtlCol="0" anchor="t"/>
          <a:lstStyle/>
          <a:p>
            <a:pPr marL="0" indent="0" algn="l">
              <a:lnSpc>
                <a:spcPts val="2200"/>
              </a:lnSpc>
              <a:buNone/>
            </a:pPr>
            <a:r>
              <a:rPr lang="en-US" sz="1400" dirty="0">
                <a:solidFill>
                  <a:srgbClr val="CFCBBF"/>
                </a:solidFill>
                <a:latin typeface="Raleway" pitchFamily="34" charset="0"/>
                <a:ea typeface="Raleway" pitchFamily="34" charset="-122"/>
                <a:cs typeface="Raleway" pitchFamily="34" charset="-120"/>
              </a:rPr>
              <a:t>Our models underwent meticulous training and evaluation to ensure optimal performance and reliability in waste classification.</a:t>
            </a:r>
            <a:endParaRPr lang="en-US" sz="1400" dirty="0"/>
          </a:p>
        </p:txBody>
      </p:sp>
      <p:sp>
        <p:nvSpPr>
          <p:cNvPr id="5" name="Shape 2"/>
          <p:cNvSpPr/>
          <p:nvPr/>
        </p:nvSpPr>
        <p:spPr>
          <a:xfrm>
            <a:off x="622697" y="5792748"/>
            <a:ext cx="13385006" cy="22860"/>
          </a:xfrm>
          <a:prstGeom prst="roundRect">
            <a:avLst>
              <a:gd name="adj" fmla="val 116743"/>
            </a:avLst>
          </a:prstGeom>
          <a:solidFill>
            <a:srgbClr val="535455"/>
          </a:solidFill>
          <a:ln/>
        </p:spPr>
      </p:sp>
      <p:sp>
        <p:nvSpPr>
          <p:cNvPr id="6" name="Shape 3"/>
          <p:cNvSpPr/>
          <p:nvPr/>
        </p:nvSpPr>
        <p:spPr>
          <a:xfrm>
            <a:off x="3221474" y="5259110"/>
            <a:ext cx="22860" cy="533638"/>
          </a:xfrm>
          <a:prstGeom prst="roundRect">
            <a:avLst>
              <a:gd name="adj" fmla="val 116743"/>
            </a:avLst>
          </a:prstGeom>
          <a:solidFill>
            <a:srgbClr val="535455"/>
          </a:solidFill>
          <a:ln/>
        </p:spPr>
      </p:sp>
      <p:sp>
        <p:nvSpPr>
          <p:cNvPr id="7" name="Shape 4"/>
          <p:cNvSpPr/>
          <p:nvPr/>
        </p:nvSpPr>
        <p:spPr>
          <a:xfrm>
            <a:off x="3032760" y="5592604"/>
            <a:ext cx="400288" cy="400288"/>
          </a:xfrm>
          <a:prstGeom prst="roundRect">
            <a:avLst>
              <a:gd name="adj" fmla="val 6667"/>
            </a:avLst>
          </a:prstGeom>
          <a:solidFill>
            <a:srgbClr val="3A3B3C"/>
          </a:solidFill>
          <a:ln/>
        </p:spPr>
      </p:sp>
      <p:sp>
        <p:nvSpPr>
          <p:cNvPr id="8" name="Text 5"/>
          <p:cNvSpPr/>
          <p:nvPr/>
        </p:nvSpPr>
        <p:spPr>
          <a:xfrm>
            <a:off x="3099495" y="5626001"/>
            <a:ext cx="266819" cy="333494"/>
          </a:xfrm>
          <a:prstGeom prst="rect">
            <a:avLst/>
          </a:prstGeom>
          <a:noFill/>
          <a:ln/>
        </p:spPr>
        <p:txBody>
          <a:bodyPr wrap="none" lIns="0" tIns="0" rIns="0" bIns="0" rtlCol="0" anchor="t"/>
          <a:lstStyle/>
          <a:p>
            <a:pPr marL="0" indent="0" algn="ctr">
              <a:lnSpc>
                <a:spcPts val="2100"/>
              </a:lnSpc>
              <a:buNone/>
            </a:pPr>
            <a:r>
              <a:rPr lang="en-US" sz="2100" dirty="0">
                <a:solidFill>
                  <a:srgbClr val="CFCBBF"/>
                </a:solidFill>
                <a:latin typeface="Prata" pitchFamily="34" charset="0"/>
                <a:ea typeface="Prata" pitchFamily="34" charset="-122"/>
                <a:cs typeface="Prata" pitchFamily="34" charset="-120"/>
              </a:rPr>
              <a:t>1</a:t>
            </a:r>
            <a:endParaRPr lang="en-US" sz="2100" dirty="0"/>
          </a:p>
        </p:txBody>
      </p:sp>
      <p:sp>
        <p:nvSpPr>
          <p:cNvPr id="9" name="Text 6"/>
          <p:cNvSpPr/>
          <p:nvPr/>
        </p:nvSpPr>
        <p:spPr>
          <a:xfrm>
            <a:off x="2120979" y="3842742"/>
            <a:ext cx="2223849" cy="278011"/>
          </a:xfrm>
          <a:prstGeom prst="rect">
            <a:avLst/>
          </a:prstGeom>
          <a:noFill/>
          <a:ln/>
        </p:spPr>
        <p:txBody>
          <a:bodyPr wrap="none" lIns="0" tIns="0" rIns="0" bIns="0" rtlCol="0" anchor="t"/>
          <a:lstStyle/>
          <a:p>
            <a:pPr marL="0" indent="0" algn="ctr">
              <a:lnSpc>
                <a:spcPts val="2150"/>
              </a:lnSpc>
              <a:buNone/>
            </a:pPr>
            <a:r>
              <a:rPr lang="en-US" sz="1750" dirty="0">
                <a:solidFill>
                  <a:srgbClr val="CFCBBF"/>
                </a:solidFill>
                <a:latin typeface="Prata" pitchFamily="34" charset="0"/>
                <a:ea typeface="Prata" pitchFamily="34" charset="-122"/>
                <a:cs typeface="Prata" pitchFamily="34" charset="-120"/>
              </a:rPr>
              <a:t>Optimiser</a:t>
            </a:r>
            <a:endParaRPr lang="en-US" sz="1750" dirty="0"/>
          </a:p>
        </p:txBody>
      </p:sp>
      <p:sp>
        <p:nvSpPr>
          <p:cNvPr id="10" name="Text 7"/>
          <p:cNvSpPr/>
          <p:nvPr/>
        </p:nvSpPr>
        <p:spPr>
          <a:xfrm>
            <a:off x="800576" y="4227433"/>
            <a:ext cx="4864775" cy="569119"/>
          </a:xfrm>
          <a:prstGeom prst="rect">
            <a:avLst/>
          </a:prstGeom>
          <a:noFill/>
          <a:ln/>
        </p:spPr>
        <p:txBody>
          <a:bodyPr wrap="square" lIns="0" tIns="0" rIns="0" bIns="0" rtlCol="0" anchor="t"/>
          <a:lstStyle/>
          <a:p>
            <a:pPr marL="0" indent="0" algn="ctr">
              <a:lnSpc>
                <a:spcPts val="2200"/>
              </a:lnSpc>
              <a:buNone/>
            </a:pPr>
            <a:r>
              <a:rPr lang="en-US" sz="1400" dirty="0">
                <a:solidFill>
                  <a:srgbClr val="CFCBBF"/>
                </a:solidFill>
                <a:latin typeface="Raleway" pitchFamily="34" charset="0"/>
                <a:ea typeface="Raleway" pitchFamily="34" charset="-122"/>
                <a:cs typeface="Raleway" pitchFamily="34" charset="-120"/>
              </a:rPr>
              <a:t>Models were trained using the </a:t>
            </a:r>
            <a:r>
              <a:rPr lang="en-US" sz="1400" b="1" dirty="0">
                <a:solidFill>
                  <a:srgbClr val="CFCBBF"/>
                </a:solidFill>
                <a:latin typeface="Raleway" pitchFamily="34" charset="0"/>
                <a:ea typeface="Raleway" pitchFamily="34" charset="-122"/>
                <a:cs typeface="Raleway" pitchFamily="34" charset="-120"/>
              </a:rPr>
              <a:t>Adam optimiser</a:t>
            </a:r>
            <a:r>
              <a:rPr lang="en-US" sz="1400" dirty="0">
                <a:solidFill>
                  <a:srgbClr val="CFCBBF"/>
                </a:solidFill>
                <a:latin typeface="Raleway" pitchFamily="34" charset="0"/>
                <a:ea typeface="Raleway" pitchFamily="34" charset="-122"/>
                <a:cs typeface="Raleway" pitchFamily="34" charset="-120"/>
              </a:rPr>
              <a:t> for efficient convergence and robust gradient descent.</a:t>
            </a:r>
            <a:endParaRPr lang="en-US" sz="1400" dirty="0"/>
          </a:p>
        </p:txBody>
      </p:sp>
      <p:sp>
        <p:nvSpPr>
          <p:cNvPr id="11" name="Shape 8"/>
          <p:cNvSpPr/>
          <p:nvPr/>
        </p:nvSpPr>
        <p:spPr>
          <a:xfrm>
            <a:off x="5943005" y="5792748"/>
            <a:ext cx="22860" cy="533638"/>
          </a:xfrm>
          <a:prstGeom prst="roundRect">
            <a:avLst>
              <a:gd name="adj" fmla="val 116743"/>
            </a:avLst>
          </a:prstGeom>
          <a:solidFill>
            <a:srgbClr val="535455"/>
          </a:solidFill>
          <a:ln/>
        </p:spPr>
      </p:sp>
      <p:sp>
        <p:nvSpPr>
          <p:cNvPr id="12" name="Shape 9"/>
          <p:cNvSpPr/>
          <p:nvPr/>
        </p:nvSpPr>
        <p:spPr>
          <a:xfrm>
            <a:off x="5754291" y="5592604"/>
            <a:ext cx="400288" cy="400288"/>
          </a:xfrm>
          <a:prstGeom prst="roundRect">
            <a:avLst>
              <a:gd name="adj" fmla="val 6667"/>
            </a:avLst>
          </a:prstGeom>
          <a:solidFill>
            <a:srgbClr val="3A3B3C"/>
          </a:solidFill>
          <a:ln/>
        </p:spPr>
      </p:sp>
      <p:sp>
        <p:nvSpPr>
          <p:cNvPr id="13" name="Text 10"/>
          <p:cNvSpPr/>
          <p:nvPr/>
        </p:nvSpPr>
        <p:spPr>
          <a:xfrm>
            <a:off x="5821025" y="5626001"/>
            <a:ext cx="266819" cy="333494"/>
          </a:xfrm>
          <a:prstGeom prst="rect">
            <a:avLst/>
          </a:prstGeom>
          <a:noFill/>
          <a:ln/>
        </p:spPr>
        <p:txBody>
          <a:bodyPr wrap="none" lIns="0" tIns="0" rIns="0" bIns="0" rtlCol="0" anchor="t"/>
          <a:lstStyle/>
          <a:p>
            <a:pPr marL="0" indent="0" algn="ctr">
              <a:lnSpc>
                <a:spcPts val="2100"/>
              </a:lnSpc>
              <a:buNone/>
            </a:pPr>
            <a:r>
              <a:rPr lang="en-US" sz="2100" dirty="0">
                <a:solidFill>
                  <a:srgbClr val="CFCBBF"/>
                </a:solidFill>
                <a:latin typeface="Prata" pitchFamily="34" charset="0"/>
                <a:ea typeface="Prata" pitchFamily="34" charset="-122"/>
                <a:cs typeface="Prata" pitchFamily="34" charset="-120"/>
              </a:rPr>
              <a:t>2</a:t>
            </a:r>
            <a:endParaRPr lang="en-US" sz="2100" dirty="0"/>
          </a:p>
        </p:txBody>
      </p:sp>
      <p:sp>
        <p:nvSpPr>
          <p:cNvPr id="14" name="Text 11"/>
          <p:cNvSpPr/>
          <p:nvPr/>
        </p:nvSpPr>
        <p:spPr>
          <a:xfrm>
            <a:off x="4842510" y="6504384"/>
            <a:ext cx="2223849" cy="278011"/>
          </a:xfrm>
          <a:prstGeom prst="rect">
            <a:avLst/>
          </a:prstGeom>
          <a:noFill/>
          <a:ln/>
        </p:spPr>
        <p:txBody>
          <a:bodyPr wrap="none" lIns="0" tIns="0" rIns="0" bIns="0" rtlCol="0" anchor="t"/>
          <a:lstStyle/>
          <a:p>
            <a:pPr marL="0" indent="0" algn="ctr">
              <a:lnSpc>
                <a:spcPts val="2150"/>
              </a:lnSpc>
              <a:buNone/>
            </a:pPr>
            <a:r>
              <a:rPr lang="en-US" sz="1750" dirty="0">
                <a:solidFill>
                  <a:srgbClr val="CFCBBF"/>
                </a:solidFill>
                <a:latin typeface="Prata" pitchFamily="34" charset="0"/>
                <a:ea typeface="Prata" pitchFamily="34" charset="-122"/>
                <a:cs typeface="Prata" pitchFamily="34" charset="-120"/>
              </a:rPr>
              <a:t>Loss Function</a:t>
            </a:r>
            <a:endParaRPr lang="en-US" sz="1750" dirty="0"/>
          </a:p>
        </p:txBody>
      </p:sp>
      <p:sp>
        <p:nvSpPr>
          <p:cNvPr id="15" name="Text 12"/>
          <p:cNvSpPr/>
          <p:nvPr/>
        </p:nvSpPr>
        <p:spPr>
          <a:xfrm>
            <a:off x="3521988" y="6889075"/>
            <a:ext cx="4864894" cy="569119"/>
          </a:xfrm>
          <a:prstGeom prst="rect">
            <a:avLst/>
          </a:prstGeom>
          <a:noFill/>
          <a:ln/>
        </p:spPr>
        <p:txBody>
          <a:bodyPr wrap="square" lIns="0" tIns="0" rIns="0" bIns="0" rtlCol="0" anchor="t"/>
          <a:lstStyle/>
          <a:p>
            <a:pPr marL="0" indent="0" algn="ctr">
              <a:lnSpc>
                <a:spcPts val="2200"/>
              </a:lnSpc>
              <a:buNone/>
            </a:pPr>
            <a:r>
              <a:rPr lang="en-US" sz="1400" b="1" dirty="0">
                <a:solidFill>
                  <a:srgbClr val="CFCBBF"/>
                </a:solidFill>
                <a:latin typeface="Raleway" pitchFamily="34" charset="0"/>
                <a:ea typeface="Raleway" pitchFamily="34" charset="-122"/>
                <a:cs typeface="Raleway" pitchFamily="34" charset="-120"/>
              </a:rPr>
              <a:t>Categorical cross-entropy</a:t>
            </a:r>
            <a:r>
              <a:rPr lang="en-US" sz="1400" dirty="0">
                <a:solidFill>
                  <a:srgbClr val="CFCBBF"/>
                </a:solidFill>
                <a:latin typeface="Raleway" pitchFamily="34" charset="0"/>
                <a:ea typeface="Raleway" pitchFamily="34" charset="-122"/>
                <a:cs typeface="Raleway" pitchFamily="34" charset="-120"/>
              </a:rPr>
              <a:t> was chosen as the loss function, ideal for multi-class classification tasks.</a:t>
            </a:r>
            <a:endParaRPr lang="en-US" sz="1400" dirty="0"/>
          </a:p>
        </p:txBody>
      </p:sp>
      <p:sp>
        <p:nvSpPr>
          <p:cNvPr id="16" name="Shape 13"/>
          <p:cNvSpPr/>
          <p:nvPr/>
        </p:nvSpPr>
        <p:spPr>
          <a:xfrm>
            <a:off x="8664416" y="5259110"/>
            <a:ext cx="22860" cy="533638"/>
          </a:xfrm>
          <a:prstGeom prst="roundRect">
            <a:avLst>
              <a:gd name="adj" fmla="val 116743"/>
            </a:avLst>
          </a:prstGeom>
          <a:solidFill>
            <a:srgbClr val="535455"/>
          </a:solidFill>
          <a:ln/>
        </p:spPr>
      </p:sp>
      <p:sp>
        <p:nvSpPr>
          <p:cNvPr id="17" name="Shape 14"/>
          <p:cNvSpPr/>
          <p:nvPr/>
        </p:nvSpPr>
        <p:spPr>
          <a:xfrm>
            <a:off x="8475702" y="5592604"/>
            <a:ext cx="400288" cy="400288"/>
          </a:xfrm>
          <a:prstGeom prst="roundRect">
            <a:avLst>
              <a:gd name="adj" fmla="val 6667"/>
            </a:avLst>
          </a:prstGeom>
          <a:solidFill>
            <a:srgbClr val="3A3B3C"/>
          </a:solidFill>
          <a:ln/>
        </p:spPr>
      </p:sp>
      <p:sp>
        <p:nvSpPr>
          <p:cNvPr id="18" name="Text 15"/>
          <p:cNvSpPr/>
          <p:nvPr/>
        </p:nvSpPr>
        <p:spPr>
          <a:xfrm>
            <a:off x="8542437" y="5626001"/>
            <a:ext cx="266819" cy="333494"/>
          </a:xfrm>
          <a:prstGeom prst="rect">
            <a:avLst/>
          </a:prstGeom>
          <a:noFill/>
          <a:ln/>
        </p:spPr>
        <p:txBody>
          <a:bodyPr wrap="none" lIns="0" tIns="0" rIns="0" bIns="0" rtlCol="0" anchor="t"/>
          <a:lstStyle/>
          <a:p>
            <a:pPr marL="0" indent="0" algn="ctr">
              <a:lnSpc>
                <a:spcPts val="2100"/>
              </a:lnSpc>
              <a:buNone/>
            </a:pPr>
            <a:r>
              <a:rPr lang="en-US" sz="2100" dirty="0">
                <a:solidFill>
                  <a:srgbClr val="CFCBBF"/>
                </a:solidFill>
                <a:latin typeface="Prata" pitchFamily="34" charset="0"/>
                <a:ea typeface="Prata" pitchFamily="34" charset="-122"/>
                <a:cs typeface="Prata" pitchFamily="34" charset="-120"/>
              </a:rPr>
              <a:t>3</a:t>
            </a:r>
            <a:endParaRPr lang="en-US" sz="2100" dirty="0"/>
          </a:p>
        </p:txBody>
      </p:sp>
      <p:sp>
        <p:nvSpPr>
          <p:cNvPr id="19" name="Text 16"/>
          <p:cNvSpPr/>
          <p:nvPr/>
        </p:nvSpPr>
        <p:spPr>
          <a:xfrm>
            <a:off x="7563922" y="3842742"/>
            <a:ext cx="2223849" cy="278011"/>
          </a:xfrm>
          <a:prstGeom prst="rect">
            <a:avLst/>
          </a:prstGeom>
          <a:noFill/>
          <a:ln/>
        </p:spPr>
        <p:txBody>
          <a:bodyPr wrap="none" lIns="0" tIns="0" rIns="0" bIns="0" rtlCol="0" anchor="t"/>
          <a:lstStyle/>
          <a:p>
            <a:pPr marL="0" indent="0" algn="ctr">
              <a:lnSpc>
                <a:spcPts val="2150"/>
              </a:lnSpc>
              <a:buNone/>
            </a:pPr>
            <a:r>
              <a:rPr lang="en-US" sz="1750" dirty="0">
                <a:solidFill>
                  <a:srgbClr val="CFCBBF"/>
                </a:solidFill>
                <a:latin typeface="Prata" pitchFamily="34" charset="0"/>
                <a:ea typeface="Prata" pitchFamily="34" charset="-122"/>
                <a:cs typeface="Prata" pitchFamily="34" charset="-120"/>
              </a:rPr>
              <a:t>Regularisation</a:t>
            </a:r>
            <a:endParaRPr lang="en-US" sz="1750" dirty="0"/>
          </a:p>
        </p:txBody>
      </p:sp>
      <p:sp>
        <p:nvSpPr>
          <p:cNvPr id="20" name="Text 17"/>
          <p:cNvSpPr/>
          <p:nvPr/>
        </p:nvSpPr>
        <p:spPr>
          <a:xfrm>
            <a:off x="6243399" y="4227433"/>
            <a:ext cx="4864894" cy="853678"/>
          </a:xfrm>
          <a:prstGeom prst="rect">
            <a:avLst/>
          </a:prstGeom>
          <a:noFill/>
          <a:ln/>
        </p:spPr>
        <p:txBody>
          <a:bodyPr wrap="square" lIns="0" tIns="0" rIns="0" bIns="0" rtlCol="0" anchor="t"/>
          <a:lstStyle/>
          <a:p>
            <a:pPr marL="0" indent="0" algn="ctr">
              <a:lnSpc>
                <a:spcPts val="2200"/>
              </a:lnSpc>
              <a:buNone/>
            </a:pPr>
            <a:r>
              <a:rPr lang="en-US" sz="1400" b="1" dirty="0">
                <a:solidFill>
                  <a:srgbClr val="CFCBBF"/>
                </a:solidFill>
                <a:latin typeface="Raleway" pitchFamily="34" charset="0"/>
                <a:ea typeface="Raleway" pitchFamily="34" charset="-122"/>
                <a:cs typeface="Raleway" pitchFamily="34" charset="-120"/>
              </a:rPr>
              <a:t>EarlyStopping</a:t>
            </a:r>
            <a:r>
              <a:rPr lang="en-US" sz="1400" dirty="0">
                <a:solidFill>
                  <a:srgbClr val="CFCBBF"/>
                </a:solidFill>
                <a:latin typeface="Raleway" pitchFamily="34" charset="0"/>
                <a:ea typeface="Raleway" pitchFamily="34" charset="-122"/>
                <a:cs typeface="Raleway" pitchFamily="34" charset="-120"/>
              </a:rPr>
              <a:t> with </a:t>
            </a:r>
            <a:r>
              <a:rPr lang="en-US" sz="1400" b="1" dirty="0">
                <a:solidFill>
                  <a:srgbClr val="CFCBBF"/>
                </a:solidFill>
                <a:latin typeface="Raleway" pitchFamily="34" charset="0"/>
                <a:ea typeface="Raleway" pitchFamily="34" charset="-122"/>
                <a:cs typeface="Raleway" pitchFamily="34" charset="-120"/>
              </a:rPr>
              <a:t>ModelCheckpoint</a:t>
            </a:r>
            <a:r>
              <a:rPr lang="en-US" sz="1400" dirty="0">
                <a:solidFill>
                  <a:srgbClr val="CFCBBF"/>
                </a:solidFill>
                <a:latin typeface="Raleway" pitchFamily="34" charset="0"/>
                <a:ea typeface="Raleway" pitchFamily="34" charset="-122"/>
                <a:cs typeface="Raleway" pitchFamily="34" charset="-120"/>
              </a:rPr>
              <a:t> was implemented to prevent overfitting and save the best performing model weights.</a:t>
            </a:r>
            <a:endParaRPr lang="en-US" sz="1400" dirty="0"/>
          </a:p>
        </p:txBody>
      </p:sp>
      <p:sp>
        <p:nvSpPr>
          <p:cNvPr id="21" name="Shape 18"/>
          <p:cNvSpPr/>
          <p:nvPr/>
        </p:nvSpPr>
        <p:spPr>
          <a:xfrm>
            <a:off x="11385947" y="5792748"/>
            <a:ext cx="22860" cy="533638"/>
          </a:xfrm>
          <a:prstGeom prst="roundRect">
            <a:avLst>
              <a:gd name="adj" fmla="val 116743"/>
            </a:avLst>
          </a:prstGeom>
          <a:solidFill>
            <a:srgbClr val="535455"/>
          </a:solidFill>
          <a:ln/>
        </p:spPr>
      </p:sp>
      <p:sp>
        <p:nvSpPr>
          <p:cNvPr id="22" name="Shape 19"/>
          <p:cNvSpPr/>
          <p:nvPr/>
        </p:nvSpPr>
        <p:spPr>
          <a:xfrm>
            <a:off x="11197233" y="5592604"/>
            <a:ext cx="400288" cy="400288"/>
          </a:xfrm>
          <a:prstGeom prst="roundRect">
            <a:avLst>
              <a:gd name="adj" fmla="val 6667"/>
            </a:avLst>
          </a:prstGeom>
          <a:solidFill>
            <a:srgbClr val="3A3B3C"/>
          </a:solidFill>
          <a:ln/>
        </p:spPr>
      </p:sp>
      <p:sp>
        <p:nvSpPr>
          <p:cNvPr id="23" name="Text 20"/>
          <p:cNvSpPr/>
          <p:nvPr/>
        </p:nvSpPr>
        <p:spPr>
          <a:xfrm>
            <a:off x="11263967" y="5626001"/>
            <a:ext cx="266819" cy="333494"/>
          </a:xfrm>
          <a:prstGeom prst="rect">
            <a:avLst/>
          </a:prstGeom>
          <a:noFill/>
          <a:ln/>
        </p:spPr>
        <p:txBody>
          <a:bodyPr wrap="none" lIns="0" tIns="0" rIns="0" bIns="0" rtlCol="0" anchor="t"/>
          <a:lstStyle/>
          <a:p>
            <a:pPr marL="0" indent="0" algn="ctr">
              <a:lnSpc>
                <a:spcPts val="2100"/>
              </a:lnSpc>
              <a:buNone/>
            </a:pPr>
            <a:r>
              <a:rPr lang="en-US" sz="2100" dirty="0">
                <a:solidFill>
                  <a:srgbClr val="CFCBBF"/>
                </a:solidFill>
                <a:latin typeface="Prata" pitchFamily="34" charset="0"/>
                <a:ea typeface="Prata" pitchFamily="34" charset="-122"/>
                <a:cs typeface="Prata" pitchFamily="34" charset="-120"/>
              </a:rPr>
              <a:t>4</a:t>
            </a:r>
            <a:endParaRPr lang="en-US" sz="2100" dirty="0"/>
          </a:p>
        </p:txBody>
      </p:sp>
      <p:sp>
        <p:nvSpPr>
          <p:cNvPr id="24" name="Text 21"/>
          <p:cNvSpPr/>
          <p:nvPr/>
        </p:nvSpPr>
        <p:spPr>
          <a:xfrm>
            <a:off x="10285452" y="6504384"/>
            <a:ext cx="2223849" cy="278011"/>
          </a:xfrm>
          <a:prstGeom prst="rect">
            <a:avLst/>
          </a:prstGeom>
          <a:noFill/>
          <a:ln/>
        </p:spPr>
        <p:txBody>
          <a:bodyPr wrap="none" lIns="0" tIns="0" rIns="0" bIns="0" rtlCol="0" anchor="t"/>
          <a:lstStyle/>
          <a:p>
            <a:pPr marL="0" indent="0" algn="ctr">
              <a:lnSpc>
                <a:spcPts val="2150"/>
              </a:lnSpc>
              <a:buNone/>
            </a:pPr>
            <a:r>
              <a:rPr lang="en-US" sz="1750" dirty="0">
                <a:solidFill>
                  <a:srgbClr val="CFCBBF"/>
                </a:solidFill>
                <a:latin typeface="Prata" pitchFamily="34" charset="0"/>
                <a:ea typeface="Prata" pitchFamily="34" charset="-122"/>
                <a:cs typeface="Prata" pitchFamily="34" charset="-120"/>
              </a:rPr>
              <a:t>Visualisation</a:t>
            </a:r>
            <a:endParaRPr lang="en-US" sz="1750" dirty="0"/>
          </a:p>
        </p:txBody>
      </p:sp>
      <p:sp>
        <p:nvSpPr>
          <p:cNvPr id="25" name="Text 22"/>
          <p:cNvSpPr/>
          <p:nvPr/>
        </p:nvSpPr>
        <p:spPr>
          <a:xfrm>
            <a:off x="8964930" y="6889075"/>
            <a:ext cx="4864894" cy="853678"/>
          </a:xfrm>
          <a:prstGeom prst="rect">
            <a:avLst/>
          </a:prstGeom>
          <a:noFill/>
          <a:ln/>
        </p:spPr>
        <p:txBody>
          <a:bodyPr wrap="square" lIns="0" tIns="0" rIns="0" bIns="0" rtlCol="0" anchor="t"/>
          <a:lstStyle/>
          <a:p>
            <a:pPr marL="0" indent="0" algn="ctr">
              <a:lnSpc>
                <a:spcPts val="2200"/>
              </a:lnSpc>
              <a:buNone/>
            </a:pPr>
            <a:r>
              <a:rPr lang="en-US" sz="1400" dirty="0">
                <a:solidFill>
                  <a:srgbClr val="CFCBBF"/>
                </a:solidFill>
                <a:latin typeface="Raleway" pitchFamily="34" charset="0"/>
                <a:ea typeface="Raleway" pitchFamily="34" charset="-122"/>
                <a:cs typeface="Raleway" pitchFamily="34" charset="-120"/>
              </a:rPr>
              <a:t>Comprehensive </a:t>
            </a:r>
            <a:r>
              <a:rPr lang="en-US" sz="1400" b="1" dirty="0">
                <a:solidFill>
                  <a:srgbClr val="CFCBBF"/>
                </a:solidFill>
                <a:latin typeface="Raleway" pitchFamily="34" charset="0"/>
                <a:ea typeface="Raleway" pitchFamily="34" charset="-122"/>
                <a:cs typeface="Raleway" pitchFamily="34" charset="-120"/>
              </a:rPr>
              <a:t>training histories</a:t>
            </a:r>
            <a:r>
              <a:rPr lang="en-US" sz="1400" dirty="0">
                <a:solidFill>
                  <a:srgbClr val="CFCBBF"/>
                </a:solidFill>
                <a:latin typeface="Raleway" pitchFamily="34" charset="0"/>
                <a:ea typeface="Raleway" pitchFamily="34" charset="-122"/>
                <a:cs typeface="Raleway" pitchFamily="34" charset="-120"/>
              </a:rPr>
              <a:t>, including accuracy and loss curves for both MobileNetV2 and EfficientNetB0, were plotted for detailed analysis.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60608" y="483275"/>
            <a:ext cx="4909185" cy="439341"/>
          </a:xfrm>
          <a:prstGeom prst="rect">
            <a:avLst/>
          </a:prstGeom>
          <a:noFill/>
          <a:ln/>
        </p:spPr>
        <p:txBody>
          <a:bodyPr wrap="none" lIns="0" tIns="0" rIns="0" bIns="0" rtlCol="0" anchor="t"/>
          <a:lstStyle/>
          <a:p>
            <a:pPr marL="0" indent="0" algn="ctr">
              <a:lnSpc>
                <a:spcPts val="3450"/>
              </a:lnSpc>
              <a:buNone/>
            </a:pPr>
            <a:r>
              <a:rPr lang="en-US" sz="2750" dirty="0">
                <a:solidFill>
                  <a:srgbClr val="F2E782"/>
                </a:solidFill>
                <a:latin typeface="Prata" pitchFamily="34" charset="0"/>
                <a:ea typeface="Prata" pitchFamily="34" charset="-122"/>
                <a:cs typeface="Prata" pitchFamily="34" charset="-120"/>
              </a:rPr>
              <a:t>Strategic Model Preservation</a:t>
            </a:r>
            <a:endParaRPr lang="en-US" sz="2750" dirty="0"/>
          </a:p>
        </p:txBody>
      </p:sp>
      <p:sp>
        <p:nvSpPr>
          <p:cNvPr id="3" name="Text 1"/>
          <p:cNvSpPr/>
          <p:nvPr/>
        </p:nvSpPr>
        <p:spPr>
          <a:xfrm>
            <a:off x="615077" y="1274088"/>
            <a:ext cx="13400246" cy="281107"/>
          </a:xfrm>
          <a:prstGeom prst="rect">
            <a:avLst/>
          </a:prstGeom>
          <a:noFill/>
          <a:ln/>
        </p:spPr>
        <p:txBody>
          <a:bodyPr wrap="none" lIns="0" tIns="0" rIns="0" bIns="0" rtlCol="0" anchor="t"/>
          <a:lstStyle/>
          <a:p>
            <a:pPr marL="0" indent="0" algn="ctr">
              <a:lnSpc>
                <a:spcPts val="2200"/>
              </a:lnSpc>
              <a:buNone/>
            </a:pPr>
            <a:r>
              <a:rPr lang="en-US" sz="1350" dirty="0">
                <a:solidFill>
                  <a:srgbClr val="CFCBBF"/>
                </a:solidFill>
                <a:latin typeface="Raleway" pitchFamily="34" charset="0"/>
                <a:ea typeface="Raleway" pitchFamily="34" charset="-122"/>
                <a:cs typeface="Raleway" pitchFamily="34" charset="-120"/>
              </a:rPr>
              <a:t>To facilitate seamless deployment and future accessibility, our trained models are preserved using industry-standard formats.</a:t>
            </a:r>
            <a:endParaRPr lang="en-US" sz="1350" dirty="0"/>
          </a:p>
        </p:txBody>
      </p:sp>
      <p:pic>
        <p:nvPicPr>
          <p:cNvPr id="4" name="Image 0" descr="preencoded.png"/>
          <p:cNvPicPr>
            <a:picLocks noChangeAspect="1"/>
          </p:cNvPicPr>
          <p:nvPr/>
        </p:nvPicPr>
        <p:blipFill>
          <a:blip r:embed="rId3"/>
          <a:stretch>
            <a:fillRect/>
          </a:stretch>
        </p:blipFill>
        <p:spPr>
          <a:xfrm>
            <a:off x="585310" y="1660551"/>
            <a:ext cx="6485811" cy="6485811"/>
          </a:xfrm>
          <a:prstGeom prst="rect">
            <a:avLst/>
          </a:prstGeom>
        </p:spPr>
      </p:pic>
      <p:sp>
        <p:nvSpPr>
          <p:cNvPr id="5" name="Shape 2"/>
          <p:cNvSpPr/>
          <p:nvPr/>
        </p:nvSpPr>
        <p:spPr>
          <a:xfrm>
            <a:off x="7537133" y="1950482"/>
            <a:ext cx="6485811" cy="1432560"/>
          </a:xfrm>
          <a:prstGeom prst="roundRect">
            <a:avLst>
              <a:gd name="adj" fmla="val 1840"/>
            </a:avLst>
          </a:prstGeom>
          <a:solidFill>
            <a:srgbClr val="1B1C1D"/>
          </a:solidFill>
          <a:ln w="22860">
            <a:solidFill>
              <a:srgbClr val="535455"/>
            </a:solidFill>
            <a:prstDash val="solid"/>
          </a:ln>
        </p:spPr>
      </p:sp>
      <p:pic>
        <p:nvPicPr>
          <p:cNvPr id="6" name="Image 1" descr="preencoded.png"/>
          <p:cNvPicPr>
            <a:picLocks noChangeAspect="1"/>
          </p:cNvPicPr>
          <p:nvPr/>
        </p:nvPicPr>
        <p:blipFill>
          <a:blip r:embed="rId4"/>
          <a:stretch>
            <a:fillRect/>
          </a:stretch>
        </p:blipFill>
        <p:spPr>
          <a:xfrm>
            <a:off x="7537133" y="1950482"/>
            <a:ext cx="91440" cy="1432560"/>
          </a:xfrm>
          <a:prstGeom prst="rect">
            <a:avLst/>
          </a:prstGeom>
        </p:spPr>
      </p:pic>
      <p:sp>
        <p:nvSpPr>
          <p:cNvPr id="7" name="Text 3"/>
          <p:cNvSpPr/>
          <p:nvPr/>
        </p:nvSpPr>
        <p:spPr>
          <a:xfrm>
            <a:off x="7827169" y="2149078"/>
            <a:ext cx="2196822" cy="289798"/>
          </a:xfrm>
          <a:prstGeom prst="rect">
            <a:avLst/>
          </a:prstGeom>
          <a:noFill/>
          <a:ln/>
        </p:spPr>
        <p:txBody>
          <a:bodyPr wrap="none" lIns="0" tIns="0" rIns="0" bIns="0" rtlCol="0" anchor="t"/>
          <a:lstStyle/>
          <a:p>
            <a:pPr marL="0" indent="0" algn="l">
              <a:lnSpc>
                <a:spcPts val="2150"/>
              </a:lnSpc>
              <a:buNone/>
            </a:pPr>
            <a:r>
              <a:rPr lang="en-US" sz="1700" dirty="0">
                <a:solidFill>
                  <a:srgbClr val="CFCBBF"/>
                </a:solidFill>
                <a:highlight>
                  <a:srgbClr val="28292A"/>
                </a:highlight>
                <a:latin typeface="Consolas" pitchFamily="34" charset="0"/>
                <a:ea typeface="Consolas" pitchFamily="34" charset="-122"/>
                <a:cs typeface="Consolas" pitchFamily="34" charset="-120"/>
              </a:rPr>
              <a:t>.h5</a:t>
            </a:r>
            <a:r>
              <a:rPr lang="en-US" sz="1700" dirty="0">
                <a:solidFill>
                  <a:srgbClr val="CFCBBF"/>
                </a:solidFill>
                <a:latin typeface="Prata" pitchFamily="34" charset="0"/>
                <a:ea typeface="Prata" pitchFamily="34" charset="-122"/>
                <a:cs typeface="Prata" pitchFamily="34" charset="-120"/>
              </a:rPr>
              <a:t> Format</a:t>
            </a:r>
            <a:endParaRPr lang="en-US" sz="1700" dirty="0"/>
          </a:p>
        </p:txBody>
      </p:sp>
      <p:sp>
        <p:nvSpPr>
          <p:cNvPr id="8" name="Text 4"/>
          <p:cNvSpPr/>
          <p:nvPr/>
        </p:nvSpPr>
        <p:spPr>
          <a:xfrm>
            <a:off x="7827169" y="2614613"/>
            <a:ext cx="5997178" cy="569833"/>
          </a:xfrm>
          <a:prstGeom prst="rect">
            <a:avLst/>
          </a:prstGeom>
          <a:noFill/>
          <a:ln/>
        </p:spPr>
        <p:txBody>
          <a:bodyPr wrap="square" lIns="0" tIns="0" rIns="0" bIns="0" rtlCol="0" anchor="t"/>
          <a:lstStyle/>
          <a:p>
            <a:pPr marL="0" indent="0" algn="l">
              <a:lnSpc>
                <a:spcPts val="2200"/>
              </a:lnSpc>
              <a:buNone/>
            </a:pPr>
            <a:r>
              <a:rPr lang="en-US" sz="1350" dirty="0">
                <a:solidFill>
                  <a:srgbClr val="CFCBBF"/>
                </a:solidFill>
                <a:latin typeface="Raleway" pitchFamily="34" charset="0"/>
                <a:ea typeface="Raleway" pitchFamily="34" charset="-122"/>
                <a:cs typeface="Raleway" pitchFamily="34" charset="-120"/>
              </a:rPr>
              <a:t>Models could be saved in the highly portable </a:t>
            </a:r>
            <a:r>
              <a:rPr lang="en-US" sz="1350" dirty="0">
                <a:solidFill>
                  <a:srgbClr val="CFCBBF"/>
                </a:solidFill>
                <a:highlight>
                  <a:srgbClr val="28292A"/>
                </a:highlight>
                <a:latin typeface="Consolas" pitchFamily="34" charset="0"/>
                <a:ea typeface="Consolas" pitchFamily="34" charset="-122"/>
                <a:cs typeface="Consolas" pitchFamily="34" charset="-120"/>
              </a:rPr>
              <a:t>.h5</a:t>
            </a:r>
            <a:r>
              <a:rPr lang="en-US" sz="1350" dirty="0">
                <a:solidFill>
                  <a:srgbClr val="CFCBBF"/>
                </a:solidFill>
                <a:latin typeface="Raleway" pitchFamily="34" charset="0"/>
                <a:ea typeface="Raleway" pitchFamily="34" charset="-122"/>
                <a:cs typeface="Raleway" pitchFamily="34" charset="-120"/>
              </a:rPr>
              <a:t> format, ensuring readiness for diverse deployment environments, including web applications.</a:t>
            </a:r>
            <a:endParaRPr lang="en-US" sz="1350" dirty="0"/>
          </a:p>
        </p:txBody>
      </p:sp>
      <p:sp>
        <p:nvSpPr>
          <p:cNvPr id="9" name="Shape 5"/>
          <p:cNvSpPr/>
          <p:nvPr/>
        </p:nvSpPr>
        <p:spPr>
          <a:xfrm>
            <a:off x="7537133" y="3558778"/>
            <a:ext cx="6485811" cy="1713667"/>
          </a:xfrm>
          <a:prstGeom prst="roundRect">
            <a:avLst>
              <a:gd name="adj" fmla="val 1538"/>
            </a:avLst>
          </a:prstGeom>
          <a:solidFill>
            <a:srgbClr val="1B1C1D"/>
          </a:solidFill>
          <a:ln w="22860">
            <a:solidFill>
              <a:srgbClr val="535455"/>
            </a:solidFill>
            <a:prstDash val="solid"/>
          </a:ln>
        </p:spPr>
      </p:sp>
      <p:pic>
        <p:nvPicPr>
          <p:cNvPr id="10" name="Image 2" descr="preencoded.png"/>
          <p:cNvPicPr>
            <a:picLocks noChangeAspect="1"/>
          </p:cNvPicPr>
          <p:nvPr/>
        </p:nvPicPr>
        <p:blipFill>
          <a:blip r:embed="rId5"/>
          <a:stretch>
            <a:fillRect/>
          </a:stretch>
        </p:blipFill>
        <p:spPr>
          <a:xfrm>
            <a:off x="7537133" y="3558778"/>
            <a:ext cx="91440" cy="1713667"/>
          </a:xfrm>
          <a:prstGeom prst="rect">
            <a:avLst/>
          </a:prstGeom>
        </p:spPr>
      </p:pic>
      <p:sp>
        <p:nvSpPr>
          <p:cNvPr id="11" name="Text 6"/>
          <p:cNvSpPr/>
          <p:nvPr/>
        </p:nvSpPr>
        <p:spPr>
          <a:xfrm>
            <a:off x="7827169" y="3757374"/>
            <a:ext cx="2196822" cy="289798"/>
          </a:xfrm>
          <a:prstGeom prst="rect">
            <a:avLst/>
          </a:prstGeom>
          <a:noFill/>
          <a:ln/>
        </p:spPr>
        <p:txBody>
          <a:bodyPr wrap="none" lIns="0" tIns="0" rIns="0" bIns="0" rtlCol="0" anchor="t"/>
          <a:lstStyle/>
          <a:p>
            <a:pPr marL="0" indent="0" algn="l">
              <a:lnSpc>
                <a:spcPts val="2150"/>
              </a:lnSpc>
              <a:buNone/>
            </a:pPr>
            <a:r>
              <a:rPr lang="en-US" sz="1700" dirty="0">
                <a:solidFill>
                  <a:srgbClr val="CFCBBF"/>
                </a:solidFill>
                <a:highlight>
                  <a:srgbClr val="28292A"/>
                </a:highlight>
                <a:latin typeface="Consolas" pitchFamily="34" charset="0"/>
                <a:ea typeface="Consolas" pitchFamily="34" charset="-122"/>
                <a:cs typeface="Consolas" pitchFamily="34" charset="-120"/>
              </a:rPr>
              <a:t>.pkl</a:t>
            </a:r>
            <a:r>
              <a:rPr lang="en-US" sz="1700" dirty="0">
                <a:solidFill>
                  <a:srgbClr val="CFCBBF"/>
                </a:solidFill>
                <a:latin typeface="Prata" pitchFamily="34" charset="0"/>
                <a:ea typeface="Prata" pitchFamily="34" charset="-122"/>
                <a:cs typeface="Prata" pitchFamily="34" charset="-120"/>
              </a:rPr>
              <a:t> (Pickle)</a:t>
            </a:r>
            <a:endParaRPr lang="en-US" sz="1700" dirty="0"/>
          </a:p>
        </p:txBody>
      </p:sp>
      <p:sp>
        <p:nvSpPr>
          <p:cNvPr id="12" name="Text 7"/>
          <p:cNvSpPr/>
          <p:nvPr/>
        </p:nvSpPr>
        <p:spPr>
          <a:xfrm>
            <a:off x="7827169" y="4222909"/>
            <a:ext cx="5997178" cy="850940"/>
          </a:xfrm>
          <a:prstGeom prst="rect">
            <a:avLst/>
          </a:prstGeom>
          <a:noFill/>
          <a:ln/>
        </p:spPr>
        <p:txBody>
          <a:bodyPr wrap="square" lIns="0" tIns="0" rIns="0" bIns="0" rtlCol="0" anchor="t"/>
          <a:lstStyle/>
          <a:p>
            <a:pPr marL="0" indent="0" algn="l">
              <a:lnSpc>
                <a:spcPts val="2200"/>
              </a:lnSpc>
              <a:buNone/>
            </a:pPr>
            <a:r>
              <a:rPr lang="en-US" sz="1350" dirty="0">
                <a:solidFill>
                  <a:srgbClr val="CFCBBF"/>
                </a:solidFill>
                <a:latin typeface="Raleway" pitchFamily="34" charset="0"/>
                <a:ea typeface="Raleway" pitchFamily="34" charset="-122"/>
                <a:cs typeface="Raleway" pitchFamily="34" charset="-120"/>
              </a:rPr>
              <a:t>While not used, it's noted that </a:t>
            </a:r>
            <a:r>
              <a:rPr lang="en-US" sz="1350" dirty="0">
                <a:solidFill>
                  <a:srgbClr val="CFCBBF"/>
                </a:solidFill>
                <a:highlight>
                  <a:srgbClr val="28292A"/>
                </a:highlight>
                <a:latin typeface="Consolas" pitchFamily="34" charset="0"/>
                <a:ea typeface="Consolas" pitchFamily="34" charset="-122"/>
                <a:cs typeface="Consolas" pitchFamily="34" charset="-120"/>
              </a:rPr>
              <a:t>.pkl</a:t>
            </a:r>
            <a:r>
              <a:rPr lang="en-US" sz="1350" dirty="0">
                <a:solidFill>
                  <a:srgbClr val="CFCBBF"/>
                </a:solidFill>
                <a:latin typeface="Raleway" pitchFamily="34" charset="0"/>
                <a:ea typeface="Raleway" pitchFamily="34" charset="-122"/>
                <a:cs typeface="Raleway" pitchFamily="34" charset="-120"/>
              </a:rPr>
              <a:t> is generally less ideal for Keras models compared to native Keras saving formats, due to potential compatibility issues.</a:t>
            </a:r>
            <a:endParaRPr lang="en-US" sz="1350" dirty="0"/>
          </a:p>
        </p:txBody>
      </p:sp>
      <p:sp>
        <p:nvSpPr>
          <p:cNvPr id="13" name="Shape 5">
            <a:extLst>
              <a:ext uri="{FF2B5EF4-FFF2-40B4-BE49-F238E27FC236}">
                <a16:creationId xmlns:a16="http://schemas.microsoft.com/office/drawing/2014/main" id="{9491971B-524E-657E-7B58-200A764CB427}"/>
              </a:ext>
            </a:extLst>
          </p:cNvPr>
          <p:cNvSpPr/>
          <p:nvPr/>
        </p:nvSpPr>
        <p:spPr>
          <a:xfrm>
            <a:off x="7559279" y="5471041"/>
            <a:ext cx="6485811" cy="1713667"/>
          </a:xfrm>
          <a:prstGeom prst="roundRect">
            <a:avLst>
              <a:gd name="adj" fmla="val 1538"/>
            </a:avLst>
          </a:prstGeom>
          <a:solidFill>
            <a:srgbClr val="1B1C1D"/>
          </a:solidFill>
          <a:ln w="22860">
            <a:solidFill>
              <a:srgbClr val="535455"/>
            </a:solidFill>
            <a:prstDash val="solid"/>
          </a:ln>
        </p:spPr>
      </p:sp>
      <p:pic>
        <p:nvPicPr>
          <p:cNvPr id="14" name="Image 2" descr="preencoded.png">
            <a:extLst>
              <a:ext uri="{FF2B5EF4-FFF2-40B4-BE49-F238E27FC236}">
                <a16:creationId xmlns:a16="http://schemas.microsoft.com/office/drawing/2014/main" id="{F95F8180-F824-491C-B226-B740E9DB1EA7}"/>
              </a:ext>
            </a:extLst>
          </p:cNvPr>
          <p:cNvPicPr>
            <a:picLocks noChangeAspect="1"/>
          </p:cNvPicPr>
          <p:nvPr/>
        </p:nvPicPr>
        <p:blipFill>
          <a:blip r:embed="rId5"/>
          <a:stretch>
            <a:fillRect/>
          </a:stretch>
        </p:blipFill>
        <p:spPr>
          <a:xfrm>
            <a:off x="7559279" y="5471041"/>
            <a:ext cx="91440" cy="1713667"/>
          </a:xfrm>
          <a:prstGeom prst="rect">
            <a:avLst/>
          </a:prstGeom>
        </p:spPr>
      </p:pic>
      <p:sp>
        <p:nvSpPr>
          <p:cNvPr id="15" name="Text 6">
            <a:extLst>
              <a:ext uri="{FF2B5EF4-FFF2-40B4-BE49-F238E27FC236}">
                <a16:creationId xmlns:a16="http://schemas.microsoft.com/office/drawing/2014/main" id="{57403859-26D2-5AA9-EA54-67063053356B}"/>
              </a:ext>
            </a:extLst>
          </p:cNvPr>
          <p:cNvSpPr/>
          <p:nvPr/>
        </p:nvSpPr>
        <p:spPr>
          <a:xfrm>
            <a:off x="7849315" y="5669637"/>
            <a:ext cx="2196822" cy="289798"/>
          </a:xfrm>
          <a:prstGeom prst="rect">
            <a:avLst/>
          </a:prstGeom>
          <a:noFill/>
          <a:ln/>
        </p:spPr>
        <p:txBody>
          <a:bodyPr wrap="none" lIns="0" tIns="0" rIns="0" bIns="0" rtlCol="0" anchor="t"/>
          <a:lstStyle/>
          <a:p>
            <a:pPr marL="0" indent="0" algn="l">
              <a:lnSpc>
                <a:spcPts val="2150"/>
              </a:lnSpc>
              <a:buNone/>
            </a:pPr>
            <a:r>
              <a:rPr lang="en-US" sz="1700" dirty="0">
                <a:solidFill>
                  <a:srgbClr val="CFCBBF"/>
                </a:solidFill>
                <a:highlight>
                  <a:srgbClr val="28292A"/>
                </a:highlight>
                <a:latin typeface="Consolas" pitchFamily="34" charset="0"/>
                <a:ea typeface="Consolas" pitchFamily="34" charset="-122"/>
                <a:cs typeface="Consolas" pitchFamily="34" charset="-120"/>
              </a:rPr>
              <a:t>.</a:t>
            </a:r>
            <a:r>
              <a:rPr lang="en-US" sz="1700" dirty="0" err="1">
                <a:solidFill>
                  <a:srgbClr val="CFCBBF"/>
                </a:solidFill>
                <a:highlight>
                  <a:srgbClr val="28292A"/>
                </a:highlight>
                <a:latin typeface="Consolas" pitchFamily="34" charset="0"/>
                <a:ea typeface="Consolas" pitchFamily="34" charset="-122"/>
                <a:cs typeface="Consolas" pitchFamily="34" charset="-120"/>
              </a:rPr>
              <a:t>keras</a:t>
            </a:r>
            <a:r>
              <a:rPr lang="en-US" sz="1700" dirty="0">
                <a:solidFill>
                  <a:srgbClr val="CFCBBF"/>
                </a:solidFill>
                <a:latin typeface="Prata" pitchFamily="34" charset="0"/>
                <a:ea typeface="Prata" pitchFamily="34" charset="-122"/>
                <a:cs typeface="Prata" pitchFamily="34" charset="-120"/>
              </a:rPr>
              <a:t> (</a:t>
            </a:r>
            <a:r>
              <a:rPr lang="en-US" sz="1700" dirty="0" err="1">
                <a:solidFill>
                  <a:srgbClr val="CFCBBF"/>
                </a:solidFill>
                <a:latin typeface="Prata" pitchFamily="34" charset="0"/>
                <a:ea typeface="Prata" pitchFamily="34" charset="-122"/>
                <a:cs typeface="Prata" pitchFamily="34" charset="-120"/>
              </a:rPr>
              <a:t>Keras</a:t>
            </a:r>
            <a:r>
              <a:rPr lang="en-US" sz="1700" dirty="0">
                <a:solidFill>
                  <a:srgbClr val="CFCBBF"/>
                </a:solidFill>
                <a:latin typeface="Prata" pitchFamily="34" charset="0"/>
                <a:ea typeface="Prata" pitchFamily="34" charset="-122"/>
                <a:cs typeface="Prata" pitchFamily="34" charset="-120"/>
              </a:rPr>
              <a:t>)</a:t>
            </a:r>
            <a:endParaRPr lang="en-US" sz="1700" dirty="0"/>
          </a:p>
        </p:txBody>
      </p:sp>
      <p:sp>
        <p:nvSpPr>
          <p:cNvPr id="16" name="Text 7">
            <a:extLst>
              <a:ext uri="{FF2B5EF4-FFF2-40B4-BE49-F238E27FC236}">
                <a16:creationId xmlns:a16="http://schemas.microsoft.com/office/drawing/2014/main" id="{1F9C142E-5193-913F-EBA7-1A4209478873}"/>
              </a:ext>
            </a:extLst>
          </p:cNvPr>
          <p:cNvSpPr/>
          <p:nvPr/>
        </p:nvSpPr>
        <p:spPr>
          <a:xfrm>
            <a:off x="7849315" y="6135172"/>
            <a:ext cx="5997178" cy="850940"/>
          </a:xfrm>
          <a:prstGeom prst="rect">
            <a:avLst/>
          </a:prstGeom>
          <a:noFill/>
          <a:ln/>
        </p:spPr>
        <p:txBody>
          <a:bodyPr wrap="square" lIns="0" tIns="0" rIns="0" bIns="0" rtlCol="0" anchor="t"/>
          <a:lstStyle/>
          <a:p>
            <a:pPr marL="0" indent="0" algn="l">
              <a:lnSpc>
                <a:spcPts val="2200"/>
              </a:lnSpc>
              <a:buNone/>
            </a:pPr>
            <a:r>
              <a:rPr lang="en-US" sz="1350" dirty="0">
                <a:solidFill>
                  <a:srgbClr val="CFCBBF"/>
                </a:solidFill>
                <a:latin typeface="Raleway" pitchFamily="34" charset="0"/>
                <a:ea typeface="Raleway" pitchFamily="34" charset="-122"/>
                <a:cs typeface="Raleway" pitchFamily="34" charset="-120"/>
              </a:rPr>
              <a:t>The modules in this program are saved using .</a:t>
            </a:r>
            <a:r>
              <a:rPr lang="en-US" sz="1350" dirty="0" err="1">
                <a:solidFill>
                  <a:srgbClr val="CFCBBF"/>
                </a:solidFill>
                <a:latin typeface="Raleway" pitchFamily="34" charset="0"/>
                <a:ea typeface="Raleway" pitchFamily="34" charset="-122"/>
                <a:cs typeface="Raleway" pitchFamily="34" charset="-120"/>
              </a:rPr>
              <a:t>keras</a:t>
            </a:r>
            <a:r>
              <a:rPr lang="en-US" sz="1350" dirty="0">
                <a:solidFill>
                  <a:srgbClr val="CFCBBF"/>
                </a:solidFill>
                <a:latin typeface="Raleway" pitchFamily="34" charset="0"/>
                <a:ea typeface="Raleway" pitchFamily="34" charset="-122"/>
                <a:cs typeface="Raleway" pitchFamily="34" charset="-120"/>
              </a:rPr>
              <a:t> format that is most conducive to storing files belonging to the </a:t>
            </a:r>
            <a:r>
              <a:rPr lang="en-US" sz="1350" dirty="0" err="1">
                <a:solidFill>
                  <a:srgbClr val="CFCBBF"/>
                </a:solidFill>
                <a:latin typeface="Raleway" pitchFamily="34" charset="0"/>
                <a:ea typeface="Raleway" pitchFamily="34" charset="-122"/>
                <a:cs typeface="Raleway" pitchFamily="34" charset="-120"/>
              </a:rPr>
              <a:t>tensorflow</a:t>
            </a:r>
            <a:r>
              <a:rPr lang="en-US" sz="1350" dirty="0">
                <a:solidFill>
                  <a:srgbClr val="CFCBBF"/>
                </a:solidFill>
                <a:latin typeface="Raleway" pitchFamily="34" charset="0"/>
                <a:ea typeface="Raleway" pitchFamily="34" charset="-122"/>
                <a:cs typeface="Raleway" pitchFamily="34" charset="-120"/>
              </a:rPr>
              <a:t> library in python.</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76B078-A209-82E8-D381-2DC1D63D3481}"/>
              </a:ext>
            </a:extLst>
          </p:cNvPr>
          <p:cNvPicPr>
            <a:picLocks noChangeAspect="1"/>
          </p:cNvPicPr>
          <p:nvPr/>
        </p:nvPicPr>
        <p:blipFill>
          <a:blip r:embed="rId2"/>
          <a:stretch>
            <a:fillRect/>
          </a:stretch>
        </p:blipFill>
        <p:spPr>
          <a:xfrm>
            <a:off x="339268" y="1470449"/>
            <a:ext cx="13951864" cy="5288702"/>
          </a:xfrm>
          <a:prstGeom prst="rect">
            <a:avLst/>
          </a:prstGeom>
        </p:spPr>
      </p:pic>
      <p:sp>
        <p:nvSpPr>
          <p:cNvPr id="6" name="Text 0">
            <a:extLst>
              <a:ext uri="{FF2B5EF4-FFF2-40B4-BE49-F238E27FC236}">
                <a16:creationId xmlns:a16="http://schemas.microsoft.com/office/drawing/2014/main" id="{C44D1C0E-FD72-6139-0F49-E43D3B821F28}"/>
              </a:ext>
            </a:extLst>
          </p:cNvPr>
          <p:cNvSpPr/>
          <p:nvPr/>
        </p:nvSpPr>
        <p:spPr>
          <a:xfrm>
            <a:off x="4860608" y="483275"/>
            <a:ext cx="4909185" cy="439341"/>
          </a:xfrm>
          <a:prstGeom prst="rect">
            <a:avLst/>
          </a:prstGeom>
          <a:noFill/>
          <a:ln/>
        </p:spPr>
        <p:txBody>
          <a:bodyPr wrap="none" lIns="0" tIns="0" rIns="0" bIns="0" rtlCol="0" anchor="t"/>
          <a:lstStyle/>
          <a:p>
            <a:pPr marL="0" indent="0" algn="ctr">
              <a:lnSpc>
                <a:spcPts val="3450"/>
              </a:lnSpc>
              <a:buNone/>
            </a:pPr>
            <a:r>
              <a:rPr lang="en-US" sz="2750" dirty="0">
                <a:solidFill>
                  <a:srgbClr val="F2E782"/>
                </a:solidFill>
                <a:latin typeface="Prata" pitchFamily="34" charset="0"/>
                <a:ea typeface="Prata" pitchFamily="34" charset="-122"/>
                <a:cs typeface="Prata" pitchFamily="34" charset="-120"/>
              </a:rPr>
              <a:t>MobilenetV2 Accuracy Prediction</a:t>
            </a:r>
            <a:endParaRPr lang="en-US" sz="2750" dirty="0"/>
          </a:p>
        </p:txBody>
      </p:sp>
    </p:spTree>
    <p:extLst>
      <p:ext uri="{BB962C8B-B14F-4D97-AF65-F5344CB8AC3E}">
        <p14:creationId xmlns:p14="http://schemas.microsoft.com/office/powerpoint/2010/main" val="417019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F62EAF-955C-FF93-0573-E41DB8DCCFFE}"/>
              </a:ext>
            </a:extLst>
          </p:cNvPr>
          <p:cNvPicPr>
            <a:picLocks noChangeAspect="1"/>
          </p:cNvPicPr>
          <p:nvPr/>
        </p:nvPicPr>
        <p:blipFill>
          <a:blip r:embed="rId2"/>
          <a:stretch>
            <a:fillRect/>
          </a:stretch>
        </p:blipFill>
        <p:spPr>
          <a:xfrm>
            <a:off x="1226635" y="1714587"/>
            <a:ext cx="12835054" cy="5166227"/>
          </a:xfrm>
          <a:prstGeom prst="rect">
            <a:avLst/>
          </a:prstGeom>
        </p:spPr>
      </p:pic>
      <p:sp>
        <p:nvSpPr>
          <p:cNvPr id="4" name="Text 0">
            <a:extLst>
              <a:ext uri="{FF2B5EF4-FFF2-40B4-BE49-F238E27FC236}">
                <a16:creationId xmlns:a16="http://schemas.microsoft.com/office/drawing/2014/main" id="{FDC16D6A-4452-8AA5-98B0-636D2488E9A3}"/>
              </a:ext>
            </a:extLst>
          </p:cNvPr>
          <p:cNvSpPr/>
          <p:nvPr/>
        </p:nvSpPr>
        <p:spPr>
          <a:xfrm>
            <a:off x="4860608" y="483275"/>
            <a:ext cx="4909185" cy="439341"/>
          </a:xfrm>
          <a:prstGeom prst="rect">
            <a:avLst/>
          </a:prstGeom>
          <a:noFill/>
          <a:ln/>
        </p:spPr>
        <p:txBody>
          <a:bodyPr wrap="none" lIns="0" tIns="0" rIns="0" bIns="0" rtlCol="0" anchor="t"/>
          <a:lstStyle/>
          <a:p>
            <a:pPr marL="0" indent="0" algn="ctr">
              <a:lnSpc>
                <a:spcPts val="3450"/>
              </a:lnSpc>
              <a:buNone/>
            </a:pPr>
            <a:r>
              <a:rPr lang="en-US" sz="2750" dirty="0" err="1">
                <a:solidFill>
                  <a:srgbClr val="F2E782"/>
                </a:solidFill>
                <a:latin typeface="Prata" pitchFamily="34" charset="0"/>
                <a:ea typeface="Prata" pitchFamily="34" charset="-122"/>
                <a:cs typeface="Prata" pitchFamily="34" charset="-120"/>
              </a:rPr>
              <a:t>Streamlit</a:t>
            </a:r>
            <a:r>
              <a:rPr lang="en-US" sz="2750" dirty="0">
                <a:solidFill>
                  <a:srgbClr val="F2E782"/>
                </a:solidFill>
                <a:latin typeface="Prata" pitchFamily="34" charset="0"/>
                <a:ea typeface="Prata" pitchFamily="34" charset="-122"/>
                <a:cs typeface="Prata" pitchFamily="34" charset="-120"/>
              </a:rPr>
              <a:t> Dashboard</a:t>
            </a:r>
            <a:endParaRPr lang="en-US" sz="2750" dirty="0"/>
          </a:p>
        </p:txBody>
      </p:sp>
    </p:spTree>
    <p:extLst>
      <p:ext uri="{BB962C8B-B14F-4D97-AF65-F5344CB8AC3E}">
        <p14:creationId xmlns:p14="http://schemas.microsoft.com/office/powerpoint/2010/main" val="1459797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97167"/>
          </a:xfrm>
          <a:prstGeom prst="rect">
            <a:avLst/>
          </a:prstGeom>
        </p:spPr>
      </p:pic>
      <p:sp>
        <p:nvSpPr>
          <p:cNvPr id="3" name="Text 0"/>
          <p:cNvSpPr/>
          <p:nvPr/>
        </p:nvSpPr>
        <p:spPr>
          <a:xfrm>
            <a:off x="587216" y="2558534"/>
            <a:ext cx="8544044" cy="419338"/>
          </a:xfrm>
          <a:prstGeom prst="rect">
            <a:avLst/>
          </a:prstGeom>
          <a:noFill/>
          <a:ln/>
        </p:spPr>
        <p:txBody>
          <a:bodyPr wrap="none" lIns="0" tIns="0" rIns="0" bIns="0" rtlCol="0" anchor="t"/>
          <a:lstStyle/>
          <a:p>
            <a:pPr marL="0" indent="0" algn="l">
              <a:lnSpc>
                <a:spcPts val="3300"/>
              </a:lnSpc>
              <a:buNone/>
            </a:pPr>
            <a:r>
              <a:rPr lang="en-US" sz="2600" dirty="0">
                <a:solidFill>
                  <a:srgbClr val="F2E782"/>
                </a:solidFill>
                <a:latin typeface="Prata" pitchFamily="34" charset="0"/>
                <a:ea typeface="Prata" pitchFamily="34" charset="-122"/>
                <a:cs typeface="Prata" pitchFamily="34" charset="-120"/>
              </a:rPr>
              <a:t>Real-time Waste Classification via Streamlit Web App</a:t>
            </a:r>
            <a:endParaRPr lang="en-US" sz="2600" dirty="0"/>
          </a:p>
        </p:txBody>
      </p:sp>
      <p:sp>
        <p:nvSpPr>
          <p:cNvPr id="4" name="Text 1"/>
          <p:cNvSpPr/>
          <p:nvPr/>
        </p:nvSpPr>
        <p:spPr>
          <a:xfrm>
            <a:off x="587216" y="3166586"/>
            <a:ext cx="13455968" cy="268367"/>
          </a:xfrm>
          <a:prstGeom prst="rect">
            <a:avLst/>
          </a:prstGeom>
          <a:noFill/>
          <a:ln/>
        </p:spPr>
        <p:txBody>
          <a:bodyPr wrap="non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To demonstrate the practical utility of our model, a user-friendly web application has been developed, enabling real-time waste classification.</a:t>
            </a:r>
            <a:endParaRPr lang="en-US" sz="1300" dirty="0"/>
          </a:p>
        </p:txBody>
      </p:sp>
      <p:pic>
        <p:nvPicPr>
          <p:cNvPr id="5" name="Image 1" descr="preencoded.png"/>
          <p:cNvPicPr>
            <a:picLocks noChangeAspect="1"/>
          </p:cNvPicPr>
          <p:nvPr/>
        </p:nvPicPr>
        <p:blipFill>
          <a:blip r:embed="rId4"/>
          <a:stretch>
            <a:fillRect/>
          </a:stretch>
        </p:blipFill>
        <p:spPr>
          <a:xfrm>
            <a:off x="587216" y="3875246"/>
            <a:ext cx="6644045" cy="1143000"/>
          </a:xfrm>
          <a:prstGeom prst="rect">
            <a:avLst/>
          </a:prstGeom>
        </p:spPr>
      </p:pic>
      <p:sp>
        <p:nvSpPr>
          <p:cNvPr id="6" name="Text 2"/>
          <p:cNvSpPr/>
          <p:nvPr/>
        </p:nvSpPr>
        <p:spPr>
          <a:xfrm>
            <a:off x="754975" y="4546283"/>
            <a:ext cx="2097167" cy="262057"/>
          </a:xfrm>
          <a:prstGeom prst="rect">
            <a:avLst/>
          </a:prstGeom>
          <a:noFill/>
          <a:ln/>
        </p:spPr>
        <p:txBody>
          <a:bodyPr wrap="none" lIns="0" tIns="0" rIns="0" bIns="0" rtlCol="0" anchor="t"/>
          <a:lstStyle/>
          <a:p>
            <a:pPr marL="0" indent="0" algn="l">
              <a:lnSpc>
                <a:spcPts val="2050"/>
              </a:lnSpc>
              <a:buNone/>
            </a:pPr>
            <a:r>
              <a:rPr lang="en-US" sz="1650" dirty="0">
                <a:solidFill>
                  <a:srgbClr val="CFCBBF"/>
                </a:solidFill>
                <a:latin typeface="Prata" pitchFamily="34" charset="0"/>
                <a:ea typeface="Prata" pitchFamily="34" charset="-122"/>
                <a:cs typeface="Prata" pitchFamily="34" charset="-120"/>
              </a:rPr>
              <a:t>Intuitive Interface</a:t>
            </a:r>
            <a:endParaRPr lang="en-US" sz="1650" dirty="0"/>
          </a:p>
        </p:txBody>
      </p:sp>
      <p:sp>
        <p:nvSpPr>
          <p:cNvPr id="7" name="Text 3"/>
          <p:cNvSpPr/>
          <p:nvPr/>
        </p:nvSpPr>
        <p:spPr>
          <a:xfrm>
            <a:off x="754975" y="4908947"/>
            <a:ext cx="6308527" cy="536734"/>
          </a:xfrm>
          <a:prstGeom prst="rect">
            <a:avLst/>
          </a:prstGeom>
          <a:noFill/>
          <a:ln/>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A robust web application meticulously crafted using </a:t>
            </a:r>
            <a:r>
              <a:rPr lang="en-US" sz="1300" b="1" dirty="0">
                <a:solidFill>
                  <a:srgbClr val="CFCBBF"/>
                </a:solidFill>
                <a:latin typeface="Raleway" pitchFamily="34" charset="0"/>
                <a:ea typeface="Raleway" pitchFamily="34" charset="-122"/>
                <a:cs typeface="Raleway" pitchFamily="34" charset="-120"/>
              </a:rPr>
              <a:t>Streamlit</a:t>
            </a:r>
            <a:r>
              <a:rPr lang="en-US" sz="1300" dirty="0">
                <a:solidFill>
                  <a:srgbClr val="CFCBBF"/>
                </a:solidFill>
                <a:latin typeface="Raleway" pitchFamily="34" charset="0"/>
                <a:ea typeface="Raleway" pitchFamily="34" charset="-122"/>
                <a:cs typeface="Raleway" pitchFamily="34" charset="-120"/>
              </a:rPr>
              <a:t>, designed for an intuitive and seamless user experience.</a:t>
            </a:r>
            <a:endParaRPr lang="en-US" sz="1300" dirty="0"/>
          </a:p>
        </p:txBody>
      </p:sp>
      <p:pic>
        <p:nvPicPr>
          <p:cNvPr id="8" name="Image 2" descr="preencoded.png"/>
          <p:cNvPicPr>
            <a:picLocks noChangeAspect="1"/>
          </p:cNvPicPr>
          <p:nvPr/>
        </p:nvPicPr>
        <p:blipFill>
          <a:blip r:embed="rId5"/>
          <a:stretch>
            <a:fillRect/>
          </a:stretch>
        </p:blipFill>
        <p:spPr>
          <a:xfrm>
            <a:off x="7399020" y="3623667"/>
            <a:ext cx="6644164" cy="1143000"/>
          </a:xfrm>
          <a:prstGeom prst="rect">
            <a:avLst/>
          </a:prstGeom>
        </p:spPr>
      </p:pic>
      <p:sp>
        <p:nvSpPr>
          <p:cNvPr id="9" name="Text 4"/>
          <p:cNvSpPr/>
          <p:nvPr/>
        </p:nvSpPr>
        <p:spPr>
          <a:xfrm>
            <a:off x="7566779" y="4294703"/>
            <a:ext cx="2097167" cy="262057"/>
          </a:xfrm>
          <a:prstGeom prst="rect">
            <a:avLst/>
          </a:prstGeom>
          <a:noFill/>
          <a:ln/>
        </p:spPr>
        <p:txBody>
          <a:bodyPr wrap="none" lIns="0" tIns="0" rIns="0" bIns="0" rtlCol="0" anchor="t"/>
          <a:lstStyle/>
          <a:p>
            <a:pPr marL="0" indent="0" algn="l">
              <a:lnSpc>
                <a:spcPts val="2050"/>
              </a:lnSpc>
              <a:buNone/>
            </a:pPr>
            <a:r>
              <a:rPr lang="en-US" sz="1650" dirty="0">
                <a:solidFill>
                  <a:srgbClr val="CFCBBF"/>
                </a:solidFill>
                <a:latin typeface="Prata" pitchFamily="34" charset="0"/>
                <a:ea typeface="Prata" pitchFamily="34" charset="-122"/>
                <a:cs typeface="Prata" pitchFamily="34" charset="-120"/>
              </a:rPr>
              <a:t>Image Upload</a:t>
            </a:r>
            <a:endParaRPr lang="en-US" sz="1650" dirty="0"/>
          </a:p>
        </p:txBody>
      </p:sp>
      <p:sp>
        <p:nvSpPr>
          <p:cNvPr id="10" name="Text 5"/>
          <p:cNvSpPr/>
          <p:nvPr/>
        </p:nvSpPr>
        <p:spPr>
          <a:xfrm>
            <a:off x="7566779" y="4657368"/>
            <a:ext cx="6308646" cy="536734"/>
          </a:xfrm>
          <a:prstGeom prst="rect">
            <a:avLst/>
          </a:prstGeom>
          <a:noFill/>
          <a:ln/>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Users can easily upload a garbage image directly through the app's interface for instant analysis.</a:t>
            </a:r>
            <a:endParaRPr lang="en-US" sz="1300" dirty="0"/>
          </a:p>
        </p:txBody>
      </p:sp>
      <p:pic>
        <p:nvPicPr>
          <p:cNvPr id="11" name="Image 3" descr="preencoded.png"/>
          <p:cNvPicPr>
            <a:picLocks noChangeAspect="1"/>
          </p:cNvPicPr>
          <p:nvPr/>
        </p:nvPicPr>
        <p:blipFill>
          <a:blip r:embed="rId4"/>
          <a:stretch>
            <a:fillRect/>
          </a:stretch>
        </p:blipFill>
        <p:spPr>
          <a:xfrm>
            <a:off x="587216" y="6032778"/>
            <a:ext cx="6644045" cy="1143000"/>
          </a:xfrm>
          <a:prstGeom prst="rect">
            <a:avLst/>
          </a:prstGeom>
        </p:spPr>
      </p:pic>
      <p:sp>
        <p:nvSpPr>
          <p:cNvPr id="12" name="Text 6"/>
          <p:cNvSpPr/>
          <p:nvPr/>
        </p:nvSpPr>
        <p:spPr>
          <a:xfrm>
            <a:off x="754975" y="6703814"/>
            <a:ext cx="2097167" cy="262057"/>
          </a:xfrm>
          <a:prstGeom prst="rect">
            <a:avLst/>
          </a:prstGeom>
          <a:noFill/>
          <a:ln/>
        </p:spPr>
        <p:txBody>
          <a:bodyPr wrap="none" lIns="0" tIns="0" rIns="0" bIns="0" rtlCol="0" anchor="t"/>
          <a:lstStyle/>
          <a:p>
            <a:pPr marL="0" indent="0" algn="l">
              <a:lnSpc>
                <a:spcPts val="2050"/>
              </a:lnSpc>
              <a:buNone/>
            </a:pPr>
            <a:r>
              <a:rPr lang="en-US" sz="1650" dirty="0">
                <a:solidFill>
                  <a:srgbClr val="CFCBBF"/>
                </a:solidFill>
                <a:latin typeface="Prata" pitchFamily="34" charset="0"/>
                <a:ea typeface="Prata" pitchFamily="34" charset="-122"/>
                <a:cs typeface="Prata" pitchFamily="34" charset="-120"/>
              </a:rPr>
              <a:t>Live Prediction</a:t>
            </a:r>
            <a:endParaRPr lang="en-US" sz="1650" dirty="0"/>
          </a:p>
        </p:txBody>
      </p:sp>
      <p:sp>
        <p:nvSpPr>
          <p:cNvPr id="13" name="Text 7"/>
          <p:cNvSpPr/>
          <p:nvPr/>
        </p:nvSpPr>
        <p:spPr>
          <a:xfrm>
            <a:off x="754975" y="7066478"/>
            <a:ext cx="6308527" cy="536734"/>
          </a:xfrm>
          <a:prstGeom prst="rect">
            <a:avLst/>
          </a:prstGeom>
          <a:noFill/>
          <a:ln/>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The uploaded image is processed by the </a:t>
            </a:r>
            <a:r>
              <a:rPr lang="en-US" sz="1300" b="1" dirty="0">
                <a:solidFill>
                  <a:srgbClr val="CFCBBF"/>
                </a:solidFill>
                <a:latin typeface="Raleway" pitchFamily="34" charset="0"/>
                <a:ea typeface="Raleway" pitchFamily="34" charset="-122"/>
                <a:cs typeface="Raleway" pitchFamily="34" charset="-120"/>
              </a:rPr>
              <a:t>MobileNetV2</a:t>
            </a:r>
            <a:r>
              <a:rPr lang="en-US" sz="1300" dirty="0">
                <a:solidFill>
                  <a:srgbClr val="CFCBBF"/>
                </a:solidFill>
                <a:latin typeface="Raleway" pitchFamily="34" charset="0"/>
                <a:ea typeface="Raleway" pitchFamily="34" charset="-122"/>
                <a:cs typeface="Raleway" pitchFamily="34" charset="-120"/>
              </a:rPr>
              <a:t> model, providing real-time classification predictions.</a:t>
            </a:r>
            <a:endParaRPr lang="en-US" sz="1300" dirty="0"/>
          </a:p>
        </p:txBody>
      </p:sp>
      <p:pic>
        <p:nvPicPr>
          <p:cNvPr id="14" name="Image 4" descr="preencoded.png"/>
          <p:cNvPicPr>
            <a:picLocks noChangeAspect="1"/>
          </p:cNvPicPr>
          <p:nvPr/>
        </p:nvPicPr>
        <p:blipFill>
          <a:blip r:embed="rId5"/>
          <a:stretch>
            <a:fillRect/>
          </a:stretch>
        </p:blipFill>
        <p:spPr>
          <a:xfrm>
            <a:off x="7399020" y="5781199"/>
            <a:ext cx="6644164" cy="1143000"/>
          </a:xfrm>
          <a:prstGeom prst="rect">
            <a:avLst/>
          </a:prstGeom>
        </p:spPr>
      </p:pic>
      <p:sp>
        <p:nvSpPr>
          <p:cNvPr id="15" name="Text 8"/>
          <p:cNvSpPr/>
          <p:nvPr/>
        </p:nvSpPr>
        <p:spPr>
          <a:xfrm>
            <a:off x="7566779" y="6452235"/>
            <a:ext cx="2097167" cy="262057"/>
          </a:xfrm>
          <a:prstGeom prst="rect">
            <a:avLst/>
          </a:prstGeom>
          <a:noFill/>
          <a:ln/>
        </p:spPr>
        <p:txBody>
          <a:bodyPr wrap="none" lIns="0" tIns="0" rIns="0" bIns="0" rtlCol="0" anchor="t"/>
          <a:lstStyle/>
          <a:p>
            <a:pPr marL="0" indent="0" algn="l">
              <a:lnSpc>
                <a:spcPts val="2050"/>
              </a:lnSpc>
              <a:buNone/>
            </a:pPr>
            <a:r>
              <a:rPr lang="en-US" sz="1650" dirty="0">
                <a:solidFill>
                  <a:srgbClr val="CFCBBF"/>
                </a:solidFill>
                <a:latin typeface="Prata" pitchFamily="34" charset="0"/>
                <a:ea typeface="Prata" pitchFamily="34" charset="-122"/>
                <a:cs typeface="Prata" pitchFamily="34" charset="-120"/>
              </a:rPr>
              <a:t>Cloud Deployment</a:t>
            </a:r>
            <a:endParaRPr lang="en-US" sz="1650" dirty="0"/>
          </a:p>
        </p:txBody>
      </p:sp>
      <p:sp>
        <p:nvSpPr>
          <p:cNvPr id="16" name="Text 9"/>
          <p:cNvSpPr/>
          <p:nvPr/>
        </p:nvSpPr>
        <p:spPr>
          <a:xfrm>
            <a:off x="7566779" y="6814899"/>
            <a:ext cx="6308646" cy="536734"/>
          </a:xfrm>
          <a:prstGeom prst="rect">
            <a:avLst/>
          </a:prstGeom>
          <a:noFill/>
          <a:ln/>
        </p:spPr>
        <p:txBody>
          <a:bodyPr wrap="square" lIns="0" tIns="0" rIns="0" bIns="0" rtlCol="0" anchor="t"/>
          <a:lstStyle/>
          <a:p>
            <a:pPr marL="0" indent="0" algn="l">
              <a:lnSpc>
                <a:spcPts val="2100"/>
              </a:lnSpc>
              <a:buNone/>
            </a:pPr>
            <a:r>
              <a:rPr lang="en-US" sz="1300" dirty="0">
                <a:solidFill>
                  <a:srgbClr val="CFCBBF"/>
                </a:solidFill>
                <a:latin typeface="Raleway" pitchFamily="34" charset="0"/>
                <a:ea typeface="Raleway" pitchFamily="34" charset="-122"/>
                <a:cs typeface="Raleway" pitchFamily="34" charset="-120"/>
              </a:rPr>
              <a:t>The application is deployed within a </a:t>
            </a:r>
            <a:r>
              <a:rPr lang="en-US" sz="1300" b="1" dirty="0">
                <a:solidFill>
                  <a:srgbClr val="CFCBBF"/>
                </a:solidFill>
                <a:latin typeface="Raleway" pitchFamily="34" charset="0"/>
                <a:ea typeface="Raleway" pitchFamily="34" charset="-122"/>
                <a:cs typeface="Raleway" pitchFamily="34" charset="-120"/>
              </a:rPr>
              <a:t>Google Colab</a:t>
            </a:r>
            <a:r>
              <a:rPr lang="en-US" sz="1300" dirty="0">
                <a:solidFill>
                  <a:srgbClr val="CFCBBF"/>
                </a:solidFill>
                <a:latin typeface="Raleway" pitchFamily="34" charset="0"/>
                <a:ea typeface="Raleway" pitchFamily="34" charset="-122"/>
                <a:cs typeface="Raleway" pitchFamily="34" charset="-120"/>
              </a:rPr>
              <a:t> environment, leveraging </a:t>
            </a:r>
            <a:r>
              <a:rPr lang="en-US" sz="1300" b="1" dirty="0">
                <a:solidFill>
                  <a:srgbClr val="CFCBBF"/>
                </a:solidFill>
                <a:latin typeface="Raleway" pitchFamily="34" charset="0"/>
                <a:ea typeface="Raleway" pitchFamily="34" charset="-122"/>
                <a:cs typeface="Raleway" pitchFamily="34" charset="-120"/>
              </a:rPr>
              <a:t>ngrok</a:t>
            </a:r>
            <a:r>
              <a:rPr lang="en-US" sz="1300" dirty="0">
                <a:solidFill>
                  <a:srgbClr val="CFCBBF"/>
                </a:solidFill>
                <a:latin typeface="Raleway" pitchFamily="34" charset="0"/>
                <a:ea typeface="Raleway" pitchFamily="34" charset="-122"/>
                <a:cs typeface="Raleway" pitchFamily="34" charset="-120"/>
              </a:rPr>
              <a:t> to generate a secure, publicly accessible URL.</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169563" y="568047"/>
            <a:ext cx="8291155" cy="515064"/>
          </a:xfrm>
          <a:prstGeom prst="rect">
            <a:avLst/>
          </a:prstGeom>
          <a:noFill/>
          <a:ln/>
        </p:spPr>
        <p:txBody>
          <a:bodyPr wrap="none" lIns="0" tIns="0" rIns="0" bIns="0" rtlCol="0" anchor="t"/>
          <a:lstStyle/>
          <a:p>
            <a:pPr marL="0" indent="0" algn="ctr">
              <a:lnSpc>
                <a:spcPts val="4050"/>
              </a:lnSpc>
              <a:buNone/>
            </a:pPr>
            <a:r>
              <a:rPr lang="en-US" sz="3200" dirty="0">
                <a:solidFill>
                  <a:srgbClr val="F2E782"/>
                </a:solidFill>
                <a:latin typeface="Prata" pitchFamily="34" charset="0"/>
                <a:ea typeface="Prata" pitchFamily="34" charset="-122"/>
                <a:cs typeface="Prata" pitchFamily="34" charset="-120"/>
              </a:rPr>
              <a:t>Core Technologies Powering Our Solution</a:t>
            </a:r>
            <a:endParaRPr lang="en-US" sz="3200" dirty="0"/>
          </a:p>
        </p:txBody>
      </p:sp>
      <p:sp>
        <p:nvSpPr>
          <p:cNvPr id="3" name="Text 1"/>
          <p:cNvSpPr/>
          <p:nvPr/>
        </p:nvSpPr>
        <p:spPr>
          <a:xfrm>
            <a:off x="721043" y="1495068"/>
            <a:ext cx="13188315" cy="659130"/>
          </a:xfrm>
          <a:prstGeom prst="rect">
            <a:avLst/>
          </a:prstGeom>
          <a:noFill/>
          <a:ln/>
        </p:spPr>
        <p:txBody>
          <a:bodyPr wrap="square" lIns="0" tIns="0" rIns="0" bIns="0" rtlCol="0" anchor="t"/>
          <a:lstStyle/>
          <a:p>
            <a:pPr marL="0" indent="0" algn="ctr">
              <a:lnSpc>
                <a:spcPts val="2550"/>
              </a:lnSpc>
              <a:buNone/>
            </a:pPr>
            <a:r>
              <a:rPr lang="en-US" sz="1600" dirty="0">
                <a:solidFill>
                  <a:srgbClr val="CFCBBF"/>
                </a:solidFill>
                <a:latin typeface="Raleway" pitchFamily="34" charset="0"/>
                <a:ea typeface="Raleway" pitchFamily="34" charset="-122"/>
                <a:cs typeface="Raleway" pitchFamily="34" charset="-120"/>
              </a:rPr>
              <a:t>This project is built upon a robust stack of leading machine learning and web development technologies, ensuring both computational power and user accessibility.</a:t>
            </a:r>
            <a:endParaRPr lang="en-US" sz="1600" dirty="0"/>
          </a:p>
        </p:txBody>
      </p:sp>
      <p:pic>
        <p:nvPicPr>
          <p:cNvPr id="4" name="Image 0" descr="preencoded.png"/>
          <p:cNvPicPr>
            <a:picLocks noChangeAspect="1"/>
          </p:cNvPicPr>
          <p:nvPr/>
        </p:nvPicPr>
        <p:blipFill>
          <a:blip r:embed="rId3"/>
          <a:stretch>
            <a:fillRect/>
          </a:stretch>
        </p:blipFill>
        <p:spPr>
          <a:xfrm>
            <a:off x="721043" y="2385893"/>
            <a:ext cx="618053" cy="618053"/>
          </a:xfrm>
          <a:prstGeom prst="rect">
            <a:avLst/>
          </a:prstGeom>
        </p:spPr>
      </p:pic>
      <p:sp>
        <p:nvSpPr>
          <p:cNvPr id="5" name="Text 2"/>
          <p:cNvSpPr/>
          <p:nvPr/>
        </p:nvSpPr>
        <p:spPr>
          <a:xfrm>
            <a:off x="1596628" y="2559725"/>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TensorFlow / Keras</a:t>
            </a:r>
            <a:endParaRPr lang="en-US" sz="2000" dirty="0"/>
          </a:p>
        </p:txBody>
      </p:sp>
      <p:sp>
        <p:nvSpPr>
          <p:cNvPr id="6" name="Text 3"/>
          <p:cNvSpPr/>
          <p:nvPr/>
        </p:nvSpPr>
        <p:spPr>
          <a:xfrm>
            <a:off x="1596628" y="3005138"/>
            <a:ext cx="3348752" cy="1647825"/>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Utilised extensively for transfer learning, model building, and deployment functionalities, providing a high-level API for neural networks.</a:t>
            </a:r>
            <a:endParaRPr lang="en-US" sz="1600" dirty="0"/>
          </a:p>
        </p:txBody>
      </p:sp>
      <p:pic>
        <p:nvPicPr>
          <p:cNvPr id="7" name="Image 1" descr="preencoded.png"/>
          <p:cNvPicPr>
            <a:picLocks noChangeAspect="1"/>
          </p:cNvPicPr>
          <p:nvPr/>
        </p:nvPicPr>
        <p:blipFill>
          <a:blip r:embed="rId4"/>
          <a:stretch>
            <a:fillRect/>
          </a:stretch>
        </p:blipFill>
        <p:spPr>
          <a:xfrm>
            <a:off x="5202912" y="2385893"/>
            <a:ext cx="618053" cy="618053"/>
          </a:xfrm>
          <a:prstGeom prst="rect">
            <a:avLst/>
          </a:prstGeom>
        </p:spPr>
      </p:pic>
      <p:sp>
        <p:nvSpPr>
          <p:cNvPr id="8" name="Text 4"/>
          <p:cNvSpPr/>
          <p:nvPr/>
        </p:nvSpPr>
        <p:spPr>
          <a:xfrm>
            <a:off x="6078498" y="2559725"/>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PyTorch</a:t>
            </a:r>
            <a:endParaRPr lang="en-US" sz="2000" dirty="0"/>
          </a:p>
        </p:txBody>
      </p:sp>
      <p:sp>
        <p:nvSpPr>
          <p:cNvPr id="9" name="Text 5"/>
          <p:cNvSpPr/>
          <p:nvPr/>
        </p:nvSpPr>
        <p:spPr>
          <a:xfrm>
            <a:off x="6078498" y="3005138"/>
            <a:ext cx="3348871" cy="1977390"/>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Employed for developing and experimenting with our custom Convolutional Neural Network (CNN) model, known for its flexibility and dynamic computation graphs.</a:t>
            </a:r>
            <a:endParaRPr lang="en-US" sz="1600" dirty="0"/>
          </a:p>
        </p:txBody>
      </p:sp>
      <p:pic>
        <p:nvPicPr>
          <p:cNvPr id="10" name="Image 2" descr="preencoded.png"/>
          <p:cNvPicPr>
            <a:picLocks noChangeAspect="1"/>
          </p:cNvPicPr>
          <p:nvPr/>
        </p:nvPicPr>
        <p:blipFill>
          <a:blip r:embed="rId5"/>
          <a:stretch>
            <a:fillRect/>
          </a:stretch>
        </p:blipFill>
        <p:spPr>
          <a:xfrm>
            <a:off x="9684901" y="2385893"/>
            <a:ext cx="618053" cy="618053"/>
          </a:xfrm>
          <a:prstGeom prst="rect">
            <a:avLst/>
          </a:prstGeom>
        </p:spPr>
      </p:pic>
      <p:sp>
        <p:nvSpPr>
          <p:cNvPr id="11" name="Text 6"/>
          <p:cNvSpPr/>
          <p:nvPr/>
        </p:nvSpPr>
        <p:spPr>
          <a:xfrm>
            <a:off x="10560487" y="2559725"/>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Streamlit</a:t>
            </a:r>
            <a:endParaRPr lang="en-US" sz="2000" dirty="0"/>
          </a:p>
        </p:txBody>
      </p:sp>
      <p:sp>
        <p:nvSpPr>
          <p:cNvPr id="12" name="Text 7"/>
          <p:cNvSpPr/>
          <p:nvPr/>
        </p:nvSpPr>
        <p:spPr>
          <a:xfrm>
            <a:off x="10560487" y="3005138"/>
            <a:ext cx="3348752" cy="1647825"/>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The framework of choice for developing the interactive and user-friendly web application, enabling rapid prototyping and deployment.</a:t>
            </a:r>
            <a:endParaRPr lang="en-US" sz="1600" dirty="0"/>
          </a:p>
        </p:txBody>
      </p:sp>
      <p:pic>
        <p:nvPicPr>
          <p:cNvPr id="13" name="Image 3" descr="preencoded.png"/>
          <p:cNvPicPr>
            <a:picLocks noChangeAspect="1"/>
          </p:cNvPicPr>
          <p:nvPr/>
        </p:nvPicPr>
        <p:blipFill>
          <a:blip r:embed="rId6"/>
          <a:stretch>
            <a:fillRect/>
          </a:stretch>
        </p:blipFill>
        <p:spPr>
          <a:xfrm>
            <a:off x="721043" y="5394484"/>
            <a:ext cx="618053" cy="618053"/>
          </a:xfrm>
          <a:prstGeom prst="rect">
            <a:avLst/>
          </a:prstGeom>
        </p:spPr>
      </p:pic>
      <p:sp>
        <p:nvSpPr>
          <p:cNvPr id="14" name="Text 8"/>
          <p:cNvSpPr/>
          <p:nvPr/>
        </p:nvSpPr>
        <p:spPr>
          <a:xfrm>
            <a:off x="1596628" y="5568315"/>
            <a:ext cx="2575322"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Ngrok</a:t>
            </a:r>
            <a:endParaRPr lang="en-US" sz="2000" dirty="0"/>
          </a:p>
        </p:txBody>
      </p:sp>
      <p:sp>
        <p:nvSpPr>
          <p:cNvPr id="15" name="Text 9"/>
          <p:cNvSpPr/>
          <p:nvPr/>
        </p:nvSpPr>
        <p:spPr>
          <a:xfrm>
            <a:off x="1596628" y="6013728"/>
            <a:ext cx="3348752" cy="1647825"/>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Instrumental in creating secure tunnels from our Google Colab environment, facilitating public access to the Streamlit web application.</a:t>
            </a:r>
            <a:endParaRPr lang="en-US" sz="1600" dirty="0"/>
          </a:p>
        </p:txBody>
      </p:sp>
      <p:pic>
        <p:nvPicPr>
          <p:cNvPr id="16" name="Image 4" descr="preencoded.png"/>
          <p:cNvPicPr>
            <a:picLocks noChangeAspect="1"/>
          </p:cNvPicPr>
          <p:nvPr/>
        </p:nvPicPr>
        <p:blipFill>
          <a:blip r:embed="rId7"/>
          <a:stretch>
            <a:fillRect/>
          </a:stretch>
        </p:blipFill>
        <p:spPr>
          <a:xfrm>
            <a:off x="5202912" y="5394484"/>
            <a:ext cx="618053" cy="618053"/>
          </a:xfrm>
          <a:prstGeom prst="rect">
            <a:avLst/>
          </a:prstGeom>
        </p:spPr>
      </p:pic>
      <p:sp>
        <p:nvSpPr>
          <p:cNvPr id="17" name="Text 10"/>
          <p:cNvSpPr/>
          <p:nvPr/>
        </p:nvSpPr>
        <p:spPr>
          <a:xfrm>
            <a:off x="6078498" y="5568315"/>
            <a:ext cx="2588300" cy="321826"/>
          </a:xfrm>
          <a:prstGeom prst="rect">
            <a:avLst/>
          </a:prstGeom>
          <a:noFill/>
          <a:ln/>
        </p:spPr>
        <p:txBody>
          <a:bodyPr wrap="none" lIns="0" tIns="0" rIns="0" bIns="0" rtlCol="0" anchor="t"/>
          <a:lstStyle/>
          <a:p>
            <a:pPr marL="0" indent="0" algn="l">
              <a:lnSpc>
                <a:spcPts val="2500"/>
              </a:lnSpc>
              <a:buNone/>
            </a:pPr>
            <a:r>
              <a:rPr lang="en-US" sz="2000" dirty="0">
                <a:solidFill>
                  <a:srgbClr val="CFCBBF"/>
                </a:solidFill>
                <a:latin typeface="Prata" pitchFamily="34" charset="0"/>
                <a:ea typeface="Prata" pitchFamily="34" charset="-122"/>
                <a:cs typeface="Prata" pitchFamily="34" charset="-120"/>
              </a:rPr>
              <a:t>Matplotlib / Seaborn</a:t>
            </a:r>
            <a:endParaRPr lang="en-US" sz="2000" dirty="0"/>
          </a:p>
        </p:txBody>
      </p:sp>
      <p:sp>
        <p:nvSpPr>
          <p:cNvPr id="18" name="Text 11"/>
          <p:cNvSpPr/>
          <p:nvPr/>
        </p:nvSpPr>
        <p:spPr>
          <a:xfrm>
            <a:off x="6078498" y="6013728"/>
            <a:ext cx="3348871" cy="1318260"/>
          </a:xfrm>
          <a:prstGeom prst="rect">
            <a:avLst/>
          </a:prstGeom>
          <a:noFill/>
          <a:ln/>
        </p:spPr>
        <p:txBody>
          <a:bodyPr wrap="square" lIns="0" tIns="0" rIns="0" bIns="0" rtlCol="0" anchor="t"/>
          <a:lstStyle/>
          <a:p>
            <a:pPr marL="0" indent="0" algn="l">
              <a:lnSpc>
                <a:spcPts val="2550"/>
              </a:lnSpc>
              <a:buNone/>
            </a:pPr>
            <a:r>
              <a:rPr lang="en-US" sz="1600" dirty="0">
                <a:solidFill>
                  <a:srgbClr val="CFCBBF"/>
                </a:solidFill>
                <a:latin typeface="Raleway" pitchFamily="34" charset="0"/>
                <a:ea typeface="Raleway" pitchFamily="34" charset="-122"/>
                <a:cs typeface="Raleway" pitchFamily="34" charset="-120"/>
              </a:rPr>
              <a:t>Essential tools for data visualisation, plotting training histories, and gaining insights from model performance metrics.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178</TotalTime>
  <Words>775</Words>
  <Application>Microsoft Office PowerPoint</Application>
  <PresentationFormat>Custom</PresentationFormat>
  <Paragraphs>70</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Consolas</vt:lpstr>
      <vt:lpstr>Prata</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ananya r</cp:lastModifiedBy>
  <cp:revision>6</cp:revision>
  <dcterms:created xsi:type="dcterms:W3CDTF">2025-09-07T14:34:56Z</dcterms:created>
  <dcterms:modified xsi:type="dcterms:W3CDTF">2025-09-21T15:28:00Z</dcterms:modified>
</cp:coreProperties>
</file>